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3" r:id="rId2"/>
    <p:sldMasterId id="2147483675" r:id="rId3"/>
    <p:sldMasterId id="2147483669" r:id="rId4"/>
    <p:sldMasterId id="2147483681" r:id="rId5"/>
  </p:sldMasterIdLst>
  <p:notesMasterIdLst>
    <p:notesMasterId r:id="rId20"/>
  </p:notesMasterIdLst>
  <p:handoutMasterIdLst>
    <p:handoutMasterId r:id="rId21"/>
  </p:handoutMasterIdLst>
  <p:sldIdLst>
    <p:sldId id="256" r:id="rId6"/>
    <p:sldId id="274" r:id="rId7"/>
    <p:sldId id="276" r:id="rId8"/>
    <p:sldId id="258" r:id="rId9"/>
    <p:sldId id="257" r:id="rId10"/>
    <p:sldId id="264" r:id="rId11"/>
    <p:sldId id="261" r:id="rId12"/>
    <p:sldId id="263" r:id="rId13"/>
    <p:sldId id="265" r:id="rId14"/>
    <p:sldId id="266" r:id="rId15"/>
    <p:sldId id="273" r:id="rId16"/>
    <p:sldId id="262" r:id="rId17"/>
    <p:sldId id="267" r:id="rId18"/>
    <p:sldId id="275" r:id="rId19"/>
  </p:sldIdLst>
  <p:sldSz cx="9144000" cy="5143500" type="screen16x9"/>
  <p:notesSz cx="6662738" cy="9926638"/>
  <p:defaultTextStyle>
    <a:defPPr>
      <a:defRPr lang="da-DK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29">
          <p15:clr>
            <a:srgbClr val="A4A3A4"/>
          </p15:clr>
        </p15:guide>
        <p15:guide id="2" orient="horz" pos="403">
          <p15:clr>
            <a:srgbClr val="A4A3A4"/>
          </p15:clr>
        </p15:guide>
        <p15:guide id="3" pos="5356">
          <p15:clr>
            <a:srgbClr val="A4A3A4"/>
          </p15:clr>
        </p15:guide>
        <p15:guide id="4" pos="2878">
          <p15:clr>
            <a:srgbClr val="A4A3A4"/>
          </p15:clr>
        </p15:guide>
        <p15:guide id="5" pos="40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A0D2"/>
    <a:srgbClr val="CE9468"/>
    <a:srgbClr val="A56535"/>
    <a:srgbClr val="C37B45"/>
    <a:srgbClr val="DDB495"/>
    <a:srgbClr val="413442"/>
    <a:srgbClr val="FF33CC"/>
    <a:srgbClr val="730363"/>
    <a:srgbClr val="730356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34" autoAdjust="0"/>
    <p:restoredTop sz="99278" autoAdjust="0"/>
  </p:normalViewPr>
  <p:slideViewPr>
    <p:cSldViewPr snapToGrid="0" snapToObjects="1">
      <p:cViewPr varScale="1">
        <p:scale>
          <a:sx n="70" d="100"/>
          <a:sy n="70" d="100"/>
        </p:scale>
        <p:origin x="509" y="43"/>
      </p:cViewPr>
      <p:guideLst>
        <p:guide orient="horz" pos="2829"/>
        <p:guide orient="horz" pos="403"/>
        <p:guide pos="5356"/>
        <p:guide pos="2878"/>
        <p:guide pos="4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79" d="100"/>
          <a:sy n="79" d="100"/>
        </p:scale>
        <p:origin x="399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dbiserver2.dbi2.local\brugere\kh\&#197;rsregnskab\2013\Powerpoint%20Regnskab%202013\140224%20S&#248;jler%20graf%20til%20&#229;rsm&#248;de%20080314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dbiserver2.dbi2.local\brugere\kh\&#197;rsregnskab\2014\Styrem&#248;de%20marts%202015\150224%20S&#248;jler%20graf%20til%20&#229;rsm&#248;de%20070315%20NYT%20behov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2086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2DE-4952-A1CC-F21EDD0EB9AD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2DE-4952-A1CC-F21EDD0EB9AD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4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2DE-4952-A1CC-F21EDD0EB9A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a-D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'Ark1'!$B$27:$B$29</c:f>
              <c:strCache>
                <c:ptCount val="3"/>
                <c:pt idx="0">
                  <c:v>Alm.gaver</c:v>
                </c:pt>
                <c:pt idx="1">
                  <c:v>Gavebreve</c:v>
                </c:pt>
                <c:pt idx="2">
                  <c:v>Arv</c:v>
                </c:pt>
              </c:strCache>
            </c:strRef>
          </c:cat>
          <c:val>
            <c:numRef>
              <c:f>'Ark1'!$C$27:$C$29</c:f>
              <c:numCache>
                <c:formatCode>#,##0</c:formatCode>
                <c:ptCount val="3"/>
                <c:pt idx="0">
                  <c:v>5317927</c:v>
                </c:pt>
                <c:pt idx="1">
                  <c:v>2059656</c:v>
                </c:pt>
                <c:pt idx="2">
                  <c:v>1625834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2DE-4952-A1CC-F21EDD0EB9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0332128"/>
        <c:axId val="300329384"/>
      </c:barChart>
      <c:catAx>
        <c:axId val="300332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a-DK"/>
          </a:p>
        </c:txPr>
        <c:crossAx val="300329384"/>
        <c:crosses val="autoZero"/>
        <c:auto val="1"/>
        <c:lblAlgn val="ctr"/>
        <c:lblOffset val="100"/>
        <c:noMultiLvlLbl val="0"/>
      </c:catAx>
      <c:valAx>
        <c:axId val="300329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a-DK"/>
          </a:p>
        </c:txPr>
        <c:crossAx val="300332128"/>
        <c:crosses val="autoZero"/>
        <c:crossBetween val="between"/>
        <c:dispUnits>
          <c:builtInUnit val="thousands"/>
          <c:dispUnitsLbl>
            <c:layout>
              <c:manualLayout>
                <c:xMode val="edge"/>
                <c:yMode val="edge"/>
                <c:x val="1.4019607211818419E-2"/>
                <c:y val="5.1371076736685922E-2"/>
              </c:manualLayout>
            </c:layout>
          </c:dispUnitsLbl>
        </c:dispUnits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da-DK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64865737936604"/>
          <c:y val="0.15084676759544707"/>
          <c:w val="0.56702705431051892"/>
          <c:h val="0.7352969282829671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937-4EF6-ADC0-2240C16205B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937-4EF6-ADC0-2240C16205B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937-4EF6-ADC0-2240C16205B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937-4EF6-ADC0-2240C16205BF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1937-4EF6-ADC0-2240C16205B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1937-4EF6-ADC0-2240C16205BF}"/>
              </c:ext>
            </c:extLst>
          </c:dPt>
          <c:dLbls>
            <c:dLbl>
              <c:idx val="0"/>
              <c:layout>
                <c:manualLayout>
                  <c:x val="-0.17092072802244274"/>
                  <c:y val="-0.242744189395278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fld id="{DF1EA0DE-4C3E-4DD9-81FD-0669ECC6BB03}" type="CATEGORYNAME">
                      <a:rPr lang="da-DK" sz="1200"/>
                      <a:pPr>
                        <a:defRPr sz="1200" b="1">
                          <a:latin typeface="Georgia" panose="02040502050405020303" pitchFamily="18" charset="0"/>
                        </a:defRPr>
                      </a:pPr>
                      <a:t>[KATEGORINAVN]</a:t>
                    </a:fld>
                    <a:r>
                      <a:rPr lang="da-DK" sz="1200" baseline="0" dirty="0"/>
                      <a:t>
</a:t>
                    </a:r>
                    <a:fld id="{9585D61A-5AB7-4223-BD6B-9FB39036440B}" type="VALUE">
                      <a:rPr lang="da-DK" sz="1200" baseline="0" smtClean="0"/>
                      <a:pPr>
                        <a:defRPr sz="1200" b="1">
                          <a:latin typeface="Georgia" panose="02040502050405020303" pitchFamily="18" charset="0"/>
                        </a:defRPr>
                      </a:pPr>
                      <a:t>[VÆRDI]</a:t>
                    </a:fld>
                    <a:endParaRPr lang="da-DK" sz="1200" baseline="0" dirty="0"/>
                  </a:p>
                  <a:p>
                    <a:pPr>
                      <a:defRPr sz="1200" b="1">
                        <a:latin typeface="Georgia" panose="02040502050405020303" pitchFamily="18" charset="0"/>
                      </a:defRPr>
                    </a:pPr>
                    <a:r>
                      <a:rPr lang="da-DK" sz="1200" b="0" i="1" baseline="0" dirty="0"/>
                      <a:t>Incl. arven  1.625.834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Georgia" panose="02040502050405020303" pitchFamily="18" charset="0"/>
                      <a:ea typeface="+mn-ea"/>
                      <a:cs typeface="+mn-cs"/>
                    </a:defRPr>
                  </a:pPr>
                  <a:endParaRPr lang="da-DK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861001896541314"/>
                      <c:h val="0.2218786367414795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937-4EF6-ADC0-2240C16205BF}"/>
                </c:ext>
              </c:extLst>
            </c:dLbl>
            <c:dLbl>
              <c:idx val="1"/>
              <c:layout>
                <c:manualLayout>
                  <c:x val="-0.13578214252783286"/>
                  <c:y val="0.29941733592527869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937-4EF6-ADC0-2240C16205BF}"/>
                </c:ext>
              </c:extLst>
            </c:dLbl>
            <c:dLbl>
              <c:idx val="2"/>
              <c:layout>
                <c:manualLayout>
                  <c:x val="-0.21818749291035841"/>
                  <c:y val="0.13365300659113369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937-4EF6-ADC0-2240C16205BF}"/>
                </c:ext>
              </c:extLst>
            </c:dLbl>
            <c:dLbl>
              <c:idx val="3"/>
              <c:layout>
                <c:manualLayout>
                  <c:x val="-2.3886129618413084E-2"/>
                  <c:y val="-1.8063957487527333E-2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 err="1"/>
                      <a:t>Tilskud</a:t>
                    </a:r>
                    <a:endParaRPr lang="en-US" baseline="0" dirty="0"/>
                  </a:p>
                  <a:p>
                    <a:r>
                      <a:rPr lang="en-US" baseline="0" dirty="0"/>
                      <a:t>Bachelor </a:t>
                    </a:r>
                    <a:r>
                      <a:rPr lang="en-US" baseline="0" dirty="0" err="1"/>
                      <a:t>udd</a:t>
                    </a:r>
                    <a:r>
                      <a:rPr lang="en-US" baseline="0" dirty="0"/>
                      <a:t>.
</a:t>
                    </a:r>
                    <a:fld id="{F96D1F95-C886-4D73-9D4B-E78B8FB97D79}" type="VALUE">
                      <a:rPr lang="en-US" baseline="0" dirty="0"/>
                      <a:pPr/>
                      <a:t>[VÆRDI]</a:t>
                    </a:fld>
                    <a:endParaRPr lang="en-US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480779325661215"/>
                      <c:h val="0.2215793848711554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937-4EF6-ADC0-2240C16205BF}"/>
                </c:ext>
              </c:extLst>
            </c:dLbl>
            <c:dLbl>
              <c:idx val="4"/>
              <c:layout>
                <c:manualLayout>
                  <c:x val="0.15472218857258227"/>
                  <c:y val="-2.209096680870003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937-4EF6-ADC0-2240C16205BF}"/>
                </c:ext>
              </c:extLst>
            </c:dLbl>
            <c:dLbl>
              <c:idx val="5"/>
              <c:layout>
                <c:manualLayout>
                  <c:x val="0.35159458913789604"/>
                  <c:y val="3.3250207813798838E-2"/>
                </c:manualLayout>
              </c:layout>
              <c:tx>
                <c:rich>
                  <a:bodyPr/>
                  <a:lstStyle/>
                  <a:p>
                    <a:fld id="{95DF988C-16B1-4592-8D57-BF52B1FEDDA4}" type="CATEGORYNAME">
                      <a:rPr lang="en-US"/>
                      <a:pPr/>
                      <a:t>[KATEGORINAVN]</a:t>
                    </a:fld>
                    <a:r>
                      <a:rPr lang="en-US" baseline="0" dirty="0"/>
                      <a:t>
186.750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937-4EF6-ADC0-2240C16205B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eorgia" panose="02040502050405020303" pitchFamily="18" charset="0"/>
                    <a:ea typeface="+mn-ea"/>
                    <a:cs typeface="+mn-cs"/>
                  </a:defRPr>
                </a:pPr>
                <a:endParaRPr lang="da-DK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'Ark1'!$A$3:$A$8</c:f>
              <c:strCache>
                <c:ptCount val="6"/>
                <c:pt idx="0">
                  <c:v>Gaver</c:v>
                </c:pt>
                <c:pt idx="1">
                  <c:v>Offentlige tilskud</c:v>
                </c:pt>
                <c:pt idx="2">
                  <c:v>Tilskud LM</c:v>
                </c:pt>
                <c:pt idx="3">
                  <c:v>Tilskud Miss. udd.</c:v>
                </c:pt>
                <c:pt idx="4">
                  <c:v>Arv</c:v>
                </c:pt>
                <c:pt idx="5">
                  <c:v>Øvrige indtægter</c:v>
                </c:pt>
              </c:strCache>
            </c:strRef>
          </c:cat>
          <c:val>
            <c:numRef>
              <c:f>'Ark1'!$B$3:$B$8</c:f>
              <c:numCache>
                <c:formatCode>#,##0</c:formatCode>
                <c:ptCount val="6"/>
                <c:pt idx="0">
                  <c:v>9003418</c:v>
                </c:pt>
                <c:pt idx="1">
                  <c:v>243118</c:v>
                </c:pt>
                <c:pt idx="2">
                  <c:v>250000</c:v>
                </c:pt>
                <c:pt idx="3">
                  <c:v>155000</c:v>
                </c:pt>
                <c:pt idx="4">
                  <c:v>102910</c:v>
                </c:pt>
                <c:pt idx="5">
                  <c:v>187217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1937-4EF6-ADC0-2240C16205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a-DK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34124953883313"/>
          <c:y val="0.13067200145494226"/>
          <c:w val="0.88402193157228404"/>
          <c:h val="0.789784950914284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'Ark1'!$K$4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'Ark1'!$L$3:$W$3</c:f>
              <c:strCache>
                <c:ptCount val="12"/>
                <c:pt idx="0">
                  <c:v>Januar</c:v>
                </c:pt>
                <c:pt idx="1">
                  <c:v>Februar</c:v>
                </c:pt>
                <c:pt idx="2">
                  <c:v>Marts</c:v>
                </c:pt>
                <c:pt idx="3">
                  <c:v>April</c:v>
                </c:pt>
                <c:pt idx="4">
                  <c:v>Maj</c:v>
                </c:pt>
                <c:pt idx="5">
                  <c:v>Juni</c:v>
                </c:pt>
                <c:pt idx="6">
                  <c:v>Juli</c:v>
                </c:pt>
                <c:pt idx="7">
                  <c:v>August</c:v>
                </c:pt>
                <c:pt idx="8">
                  <c:v>September</c:v>
                </c:pt>
                <c:pt idx="9">
                  <c:v>Oktober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'Ark1'!$L$4:$W$4</c:f>
              <c:numCache>
                <c:formatCode>#,##0</c:formatCode>
                <c:ptCount val="12"/>
                <c:pt idx="0">
                  <c:v>407420</c:v>
                </c:pt>
                <c:pt idx="1">
                  <c:v>385202</c:v>
                </c:pt>
                <c:pt idx="2">
                  <c:v>469276</c:v>
                </c:pt>
                <c:pt idx="3">
                  <c:v>820904</c:v>
                </c:pt>
                <c:pt idx="4">
                  <c:v>500655</c:v>
                </c:pt>
                <c:pt idx="5">
                  <c:v>454662</c:v>
                </c:pt>
                <c:pt idx="6">
                  <c:v>451664</c:v>
                </c:pt>
                <c:pt idx="7">
                  <c:v>337243</c:v>
                </c:pt>
                <c:pt idx="8">
                  <c:v>392045</c:v>
                </c:pt>
                <c:pt idx="9">
                  <c:v>482418</c:v>
                </c:pt>
                <c:pt idx="10">
                  <c:v>821093</c:v>
                </c:pt>
                <c:pt idx="11">
                  <c:v>1906430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0D2-4DFE-9EFF-7B21DA8BBD2E}"/>
            </c:ext>
          </c:extLst>
        </c:ser>
        <c:ser>
          <c:idx val="1"/>
          <c:order val="1"/>
          <c:tx>
            <c:strRef>
              <c:f>'Ark1'!$K$5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'Ark1'!$L$3:$W$3</c:f>
              <c:strCache>
                <c:ptCount val="12"/>
                <c:pt idx="0">
                  <c:v>Januar</c:v>
                </c:pt>
                <c:pt idx="1">
                  <c:v>Februar</c:v>
                </c:pt>
                <c:pt idx="2">
                  <c:v>Marts</c:v>
                </c:pt>
                <c:pt idx="3">
                  <c:v>April</c:v>
                </c:pt>
                <c:pt idx="4">
                  <c:v>Maj</c:v>
                </c:pt>
                <c:pt idx="5">
                  <c:v>Juni</c:v>
                </c:pt>
                <c:pt idx="6">
                  <c:v>Juli</c:v>
                </c:pt>
                <c:pt idx="7">
                  <c:v>August</c:v>
                </c:pt>
                <c:pt idx="8">
                  <c:v>September</c:v>
                </c:pt>
                <c:pt idx="9">
                  <c:v>Oktober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'Ark1'!$L$5:$W$5</c:f>
              <c:numCache>
                <c:formatCode>#,##0</c:formatCode>
                <c:ptCount val="12"/>
                <c:pt idx="0">
                  <c:v>344172</c:v>
                </c:pt>
                <c:pt idx="1">
                  <c:v>407604</c:v>
                </c:pt>
                <c:pt idx="2">
                  <c:v>699889</c:v>
                </c:pt>
                <c:pt idx="3">
                  <c:v>442384</c:v>
                </c:pt>
                <c:pt idx="4">
                  <c:v>470743</c:v>
                </c:pt>
                <c:pt idx="5">
                  <c:v>400529</c:v>
                </c:pt>
                <c:pt idx="6">
                  <c:v>482899</c:v>
                </c:pt>
                <c:pt idx="7">
                  <c:v>424450</c:v>
                </c:pt>
                <c:pt idx="8">
                  <c:v>406441</c:v>
                </c:pt>
                <c:pt idx="9">
                  <c:v>365536</c:v>
                </c:pt>
                <c:pt idx="10">
                  <c:v>1000875</c:v>
                </c:pt>
                <c:pt idx="11">
                  <c:v>1897861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0D2-4DFE-9EFF-7B21DA8BBD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3752616"/>
        <c:axId val="423756536"/>
      </c:barChart>
      <c:catAx>
        <c:axId val="423752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a-DK"/>
          </a:p>
        </c:txPr>
        <c:crossAx val="423756536"/>
        <c:crossesAt val="0"/>
        <c:auto val="1"/>
        <c:lblAlgn val="ctr"/>
        <c:lblOffset val="100"/>
        <c:noMultiLvlLbl val="0"/>
      </c:catAx>
      <c:valAx>
        <c:axId val="423756536"/>
        <c:scaling>
          <c:orientation val="minMax"/>
          <c:max val="2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a-DK"/>
          </a:p>
        </c:txPr>
        <c:crossAx val="423752616"/>
        <c:crosses val="autoZero"/>
        <c:crossBetween val="between"/>
        <c:dispUnits>
          <c:builtInUnit val="thousand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a-DK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a-DK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a-DK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D3B-447F-A88D-388E74F0E52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D3B-447F-A88D-388E74F0E52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D3B-447F-A88D-388E74F0E526}"/>
              </c:ext>
            </c:extLst>
          </c:dPt>
          <c:dLbls>
            <c:dLbl>
              <c:idx val="0"/>
              <c:layout>
                <c:manualLayout>
                  <c:x val="3.8280521881453027E-2"/>
                  <c:y val="-0.1233131843368064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fld id="{27B567BF-C8F9-49A9-BF7F-307AD1454A3C}" type="CATEGORYNAME">
                      <a:rPr lang="da-DK" smtClean="0"/>
                      <a:pPr>
                        <a:defRPr sz="1400" b="1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eorgia" panose="02040502050405020303" pitchFamily="18" charset="0"/>
                          <a:ea typeface="+mn-ea"/>
                          <a:cs typeface="+mn-cs"/>
                        </a:defRPr>
                      </a:pPr>
                      <a:t>[KATEGORINAVN]</a:t>
                    </a:fld>
                    <a:endParaRPr lang="da-DK" baseline="0" dirty="0"/>
                  </a:p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r>
                      <a:rPr lang="da-DK" baseline="0" dirty="0"/>
                      <a:t>5,4 mio.</a:t>
                    </a:r>
                  </a:p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r>
                      <a:rPr lang="da-DK" b="0" i="1" baseline="0" dirty="0"/>
                      <a:t>heraf FIUC-DK</a:t>
                    </a:r>
                  </a:p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r>
                      <a:rPr lang="da-DK" b="0" i="1" baseline="0" dirty="0"/>
                      <a:t>3,2 mio. kr.</a:t>
                    </a:r>
                  </a:p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endParaRPr lang="da-DK"/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1995683495944268"/>
                      <c:h val="0.3315151515151515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D3B-447F-A88D-388E74F0E526}"/>
                </c:ext>
              </c:extLst>
            </c:dLbl>
            <c:dLbl>
              <c:idx val="1"/>
              <c:layout>
                <c:manualLayout>
                  <c:x val="-3.495800524934381E-2"/>
                  <c:y val="0.1111335274924133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r>
                      <a:rPr lang="en-US" sz="1400" b="1" baseline="0" dirty="0" err="1">
                        <a:latin typeface="Georgia" panose="02040502050405020303" pitchFamily="18" charset="0"/>
                      </a:rPr>
                      <a:t>Lokaler</a:t>
                    </a:r>
                    <a:r>
                      <a:rPr lang="en-US" sz="1400" b="1" baseline="0" dirty="0">
                        <a:latin typeface="Georgia" panose="02040502050405020303" pitchFamily="18" charset="0"/>
                      </a:rPr>
                      <a:t> </a:t>
                    </a:r>
                  </a:p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r>
                      <a:rPr lang="en-US" sz="1400" b="1" baseline="0" dirty="0">
                        <a:latin typeface="Georgia" panose="02040502050405020303" pitchFamily="18" charset="0"/>
                      </a:rPr>
                      <a:t>920.000 kr.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19064664887653332"/>
                      <c:h val="0.1706978956654491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AD3B-447F-A88D-388E74F0E526}"/>
                </c:ext>
              </c:extLst>
            </c:dLbl>
            <c:dLbl>
              <c:idx val="2"/>
              <c:layout>
                <c:manualLayout>
                  <c:x val="8.5620953643741587E-2"/>
                  <c:y val="3.884554522349341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r>
                      <a:rPr lang="da-DK" sz="1400" b="1" dirty="0">
                        <a:latin typeface="Georgia" panose="02040502050405020303" pitchFamily="18" charset="0"/>
                      </a:rPr>
                      <a:t>Øvrige</a:t>
                    </a:r>
                    <a:r>
                      <a:rPr lang="da-DK" sz="1400" b="1" baseline="0" dirty="0">
                        <a:latin typeface="Georgia" panose="02040502050405020303" pitchFamily="18" charset="0"/>
                      </a:rPr>
                      <a:t> udgifter 2,0 mio.</a:t>
                    </a:r>
                  </a:p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r>
                      <a:rPr lang="da-DK" sz="1400" b="0" i="1" baseline="0" dirty="0">
                        <a:latin typeface="Georgia" panose="02040502050405020303" pitchFamily="18" charset="0"/>
                      </a:rPr>
                      <a:t>heraf udgift til FIUC-DK</a:t>
                    </a:r>
                  </a:p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eorgia" panose="02040502050405020303" pitchFamily="18" charset="0"/>
                        <a:ea typeface="+mn-ea"/>
                        <a:cs typeface="+mn-cs"/>
                      </a:defRPr>
                    </a:pPr>
                    <a:r>
                      <a:rPr lang="da-DK" sz="1400" b="0" i="1" baseline="0" dirty="0">
                        <a:latin typeface="Georgia" panose="02040502050405020303" pitchFamily="18" charset="0"/>
                      </a:rPr>
                      <a:t>416.514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5-AD3B-447F-A88D-388E74F0E526}"/>
                </c:ext>
              </c:extLst>
            </c:dLbl>
            <c:spPr>
              <a:noFill/>
              <a:ln w="254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eorgia" panose="02040502050405020303" pitchFamily="18" charset="0"/>
                    <a:ea typeface="+mn-ea"/>
                    <a:cs typeface="+mn-cs"/>
                  </a:defRPr>
                </a:pPr>
                <a:endParaRPr lang="da-DK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'[170301 Udgifter  2016 lagkage.xls]Ark1'!$A$7:$A$9</c:f>
              <c:strCache>
                <c:ptCount val="3"/>
                <c:pt idx="0">
                  <c:v>Lønninger, personale</c:v>
                </c:pt>
                <c:pt idx="1">
                  <c:v>Husleje</c:v>
                </c:pt>
                <c:pt idx="2">
                  <c:v>Øvrigt</c:v>
                </c:pt>
              </c:strCache>
            </c:strRef>
          </c:cat>
          <c:val>
            <c:numRef>
              <c:f>'[170301 Udgifter  2016 lagkage.xls]Ark1'!$B$7:$B$9</c:f>
              <c:numCache>
                <c:formatCode>#,##0</c:formatCode>
                <c:ptCount val="3"/>
                <c:pt idx="0">
                  <c:v>5449</c:v>
                </c:pt>
                <c:pt idx="1">
                  <c:v>920</c:v>
                </c:pt>
                <c:pt idx="2">
                  <c:v>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D3B-447F-A88D-388E74F0E5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400">
          <a:noFill/>
        </a:ln>
      </c:spPr>
    </c:plotArea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da-DK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4DF-403D-BD35-43A77B259449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4DF-403D-BD35-43A77B259449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84DF-403D-BD35-43A77B259449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84DF-403D-BD35-43A77B259449}"/>
              </c:ext>
            </c:extLst>
          </c:dPt>
          <c:dPt>
            <c:idx val="4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84DF-403D-BD35-43A77B259449}"/>
              </c:ext>
            </c:extLst>
          </c:dPt>
          <c:dPt>
            <c:idx val="5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84DF-403D-BD35-43A77B259449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84DF-403D-BD35-43A77B25944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a-D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'Ark1'!$A$4:$A$10</c:f>
              <c:numCache>
                <c:formatCode>General</c:formatCode>
                <c:ptCount val="7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</c:numCache>
            </c:numRef>
          </c:cat>
          <c:val>
            <c:numRef>
              <c:f>'Ark1'!$B$4:$B$10</c:f>
              <c:numCache>
                <c:formatCode>#,##0</c:formatCode>
                <c:ptCount val="7"/>
                <c:pt idx="0">
                  <c:v>5960</c:v>
                </c:pt>
                <c:pt idx="1">
                  <c:v>6594</c:v>
                </c:pt>
                <c:pt idx="2">
                  <c:v>7020</c:v>
                </c:pt>
                <c:pt idx="3">
                  <c:v>7549</c:v>
                </c:pt>
                <c:pt idx="4">
                  <c:v>7480</c:v>
                </c:pt>
                <c:pt idx="5">
                  <c:v>7377</c:v>
                </c:pt>
                <c:pt idx="6">
                  <c:v>7758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84DF-403D-BD35-43A77B2594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8512664"/>
        <c:axId val="428512272"/>
      </c:barChart>
      <c:catAx>
        <c:axId val="428512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a-DK"/>
          </a:p>
        </c:txPr>
        <c:crossAx val="428512272"/>
        <c:crosses val="autoZero"/>
        <c:auto val="1"/>
        <c:lblAlgn val="ctr"/>
        <c:lblOffset val="100"/>
        <c:noMultiLvlLbl val="0"/>
      </c:catAx>
      <c:valAx>
        <c:axId val="428512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a-DK"/>
          </a:p>
        </c:txPr>
        <c:crossAx val="428512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a-DK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265567738612113"/>
          <c:y val="4.5571784442975161E-2"/>
          <c:w val="0.62910177349327046"/>
          <c:h val="0.85641081124401464"/>
        </c:manualLayout>
      </c:layout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265567738612113"/>
          <c:y val="4.5571784442975161E-2"/>
          <c:w val="0.62910177349326923"/>
          <c:h val="0.85641081124401464"/>
        </c:manualLayout>
      </c:layout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265567738612113"/>
          <c:y val="4.5571784442975161E-2"/>
          <c:w val="0.6291017734932679"/>
          <c:h val="0.85641081124401464"/>
        </c:manualLayout>
      </c:layout>
      <c:pie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rgbClr val="0070C0"/>
              </a:solidFill>
            </c:spPr>
            <c:extLst>
              <c:ext xmlns:c16="http://schemas.microsoft.com/office/drawing/2014/chart" uri="{C3380CC4-5D6E-409C-BE32-E72D297353CC}">
                <c16:uniqueId val="{00000001-5A68-49AB-9D00-04FC21CB1570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3-5A68-49AB-9D00-04FC21CB1570}"/>
              </c:ext>
            </c:extLst>
          </c:dPt>
          <c:dLbls>
            <c:dLbl>
              <c:idx val="0"/>
              <c:layout>
                <c:manualLayout>
                  <c:x val="0.31110260085455654"/>
                  <c:y val="-9.9420124624859108E-2"/>
                </c:manualLayout>
              </c:layout>
              <c:tx>
                <c:rich>
                  <a:bodyPr/>
                  <a:lstStyle/>
                  <a:p>
                    <a:r>
                      <a:rPr lang="da-DK" sz="1500" baseline="0"/>
                      <a:t>S</a:t>
                    </a:r>
                    <a:r>
                      <a:rPr lang="da-DK"/>
                      <a:t>amme</a:t>
                    </a:r>
                    <a:r>
                      <a:rPr lang="da-DK" baseline="0"/>
                      <a:t> </a:t>
                    </a:r>
                    <a:r>
                      <a:rPr lang="da-DK"/>
                      <a:t>som 2016</a:t>
                    </a:r>
                  </a:p>
                  <a:p>
                    <a:r>
                      <a:rPr lang="da-DK"/>
                      <a:t>7,4 mio.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A68-49AB-9D00-04FC21CB1570}"/>
                </c:ext>
              </c:extLst>
            </c:dLbl>
            <c:dLbl>
              <c:idx val="1"/>
              <c:layout>
                <c:manualLayout>
                  <c:x val="0.33779589370649099"/>
                  <c:y val="4.4316035115012781E-2"/>
                </c:manualLayout>
              </c:layout>
              <c:tx>
                <c:rich>
                  <a:bodyPr/>
                  <a:lstStyle/>
                  <a:p>
                    <a:r>
                      <a:rPr lang="en-US" sz="1200" baseline="0"/>
                      <a:t>Plus lidt mere 400.000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A68-49AB-9D00-04FC21CB157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aseline="0">
                    <a:latin typeface="Lucida Bright" pitchFamily="18" charset="0"/>
                  </a:defRPr>
                </a:pPr>
                <a:endParaRPr lang="da-DK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'Ark1'!$N$2:$N$3</c:f>
              <c:strCache>
                <c:ptCount val="2"/>
                <c:pt idx="0">
                  <c:v>Samme som 2011</c:v>
                </c:pt>
                <c:pt idx="1">
                  <c:v>Plus lidt mere</c:v>
                </c:pt>
              </c:strCache>
            </c:strRef>
          </c:cat>
          <c:val>
            <c:numRef>
              <c:f>'Ark1'!$O$2:$O$3</c:f>
              <c:numCache>
                <c:formatCode>#,##0</c:formatCode>
                <c:ptCount val="2"/>
                <c:pt idx="0">
                  <c:v>7377583</c:v>
                </c:pt>
                <c:pt idx="1">
                  <c:v>415457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A68-49AB-9D00-04FC21CB15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quarter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776E1E-EB94-4484-BF40-06C8EE64BBC9}" type="datetimeFigureOut">
              <a:rPr lang="da-DK" smtClean="0"/>
              <a:pPr/>
              <a:t>24-04-2017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76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3"/>
          </p:nvPr>
        </p:nvSpPr>
        <p:spPr>
          <a:xfrm>
            <a:off x="3773488" y="9428163"/>
            <a:ext cx="2887662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579F9A-6FEB-4F54-A367-099FE439E5B7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439565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50A1A8-3546-420B-B21D-30C3211ED49E}" type="datetimeFigureOut">
              <a:rPr lang="da-DK" smtClean="0"/>
              <a:t>24-04-2017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354013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66750" y="4776788"/>
            <a:ext cx="5329238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i master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773488" y="942975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4E3648-1CD9-4279-87CF-C911A62558B4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21342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15463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3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201809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Henlæggelser = 1,6 mio.</a:t>
            </a:r>
          </a:p>
          <a:p>
            <a:endParaRPr lang="da-DK" dirty="0"/>
          </a:p>
          <a:p>
            <a:r>
              <a:rPr lang="da-DK" dirty="0"/>
              <a:t>Resultat              1.571.676</a:t>
            </a:r>
          </a:p>
          <a:p>
            <a:r>
              <a:rPr lang="da-DK" dirty="0"/>
              <a:t>Henlæggelser    1.660..034-   Arv og støttepulje</a:t>
            </a: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41725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722634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>
          <a:xfrm>
            <a:off x="666750" y="4910900"/>
            <a:ext cx="5329238" cy="3908425"/>
          </a:xfrm>
        </p:spPr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59346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415720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Største udsving</a:t>
            </a:r>
          </a:p>
          <a:p>
            <a:endParaRPr lang="da-DK" dirty="0"/>
          </a:p>
          <a:p>
            <a:r>
              <a:rPr lang="da-DK" dirty="0"/>
              <a:t>Marts 2016 – Den store check</a:t>
            </a:r>
          </a:p>
          <a:p>
            <a:r>
              <a:rPr lang="da-DK" dirty="0"/>
              <a:t>April 2015 – Den store check</a:t>
            </a:r>
          </a:p>
          <a:p>
            <a:endParaRPr lang="da-DK" dirty="0"/>
          </a:p>
          <a:p>
            <a:r>
              <a:rPr lang="da-DK" dirty="0"/>
              <a:t>Oktober bedst i 2015</a:t>
            </a:r>
          </a:p>
          <a:p>
            <a:r>
              <a:rPr lang="da-DK" dirty="0"/>
              <a:t>November bedst i 2016</a:t>
            </a: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850170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9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36632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Hovedsageligt Administration og løn</a:t>
            </a:r>
          </a:p>
          <a:p>
            <a:endParaRPr lang="da-DK" dirty="0"/>
          </a:p>
          <a:p>
            <a:r>
              <a:rPr lang="da-DK" dirty="0"/>
              <a:t>Adm. 72.000  mindre</a:t>
            </a:r>
          </a:p>
          <a:p>
            <a:r>
              <a:rPr lang="da-DK" dirty="0"/>
              <a:t>Hovedbudget er justeret, men ikke </a:t>
            </a:r>
            <a:r>
              <a:rPr lang="da-DK" dirty="0" err="1"/>
              <a:t>FiH</a:t>
            </a:r>
            <a:r>
              <a:rPr lang="da-DK" dirty="0"/>
              <a:t>-dk budgetbilaget</a:t>
            </a:r>
          </a:p>
          <a:p>
            <a:endParaRPr lang="da-DK" dirty="0"/>
          </a:p>
          <a:p>
            <a:r>
              <a:rPr lang="da-DK" dirty="0"/>
              <a:t>LØN   6,3 fuldtidsstilling i stedet for 6,5       (JBK)</a:t>
            </a:r>
          </a:p>
          <a:p>
            <a:r>
              <a:rPr lang="da-DK" dirty="0"/>
              <a:t>Hovedbudget er justeret, men ikke </a:t>
            </a:r>
            <a:r>
              <a:rPr lang="da-DK" dirty="0" err="1"/>
              <a:t>FiH</a:t>
            </a:r>
            <a:r>
              <a:rPr lang="da-DK" dirty="0"/>
              <a:t>-dk budgetbilaget </a:t>
            </a:r>
          </a:p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10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00915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11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20149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2011 – 2016 Faktiske tal</a:t>
            </a:r>
          </a:p>
          <a:p>
            <a:r>
              <a:rPr lang="da-DK" dirty="0"/>
              <a:t>2017 Budget</a:t>
            </a: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12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143969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E3648-1CD9-4279-87CF-C911A62558B4}" type="slidenum">
              <a:rPr lang="da-DK" smtClean="0"/>
              <a:t>13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59693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031813" y="1631468"/>
            <a:ext cx="7080374" cy="1762858"/>
          </a:xfrm>
          <a:ln>
            <a:noFill/>
          </a:ln>
        </p:spPr>
        <p:txBody>
          <a:bodyPr>
            <a:noAutofit/>
          </a:bodyPr>
          <a:lstStyle>
            <a:lvl1pPr algn="ctr">
              <a:lnSpc>
                <a:spcPct val="90000"/>
              </a:lnSpc>
              <a:defRPr sz="5400" u="sng" spc="0">
                <a:latin typeface="Caslon_Becker_Graphique"/>
                <a:cs typeface="Caslon_Becker_Graphique"/>
              </a:defRPr>
            </a:lvl1pPr>
          </a:lstStyle>
          <a:p>
            <a:r>
              <a:rPr lang="da-DK"/>
              <a:t>Klik for at redigere titeltypografi i masteren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614971"/>
            <a:ext cx="6400800" cy="357590"/>
          </a:xfrm>
        </p:spPr>
        <p:txBody>
          <a:bodyPr>
            <a:normAutofit/>
          </a:bodyPr>
          <a:lstStyle>
            <a:lvl1pPr marL="0" indent="0" algn="ctr">
              <a:buNone/>
              <a:defRPr sz="1600" spc="100">
                <a:solidFill>
                  <a:schemeClr val="tx1"/>
                </a:solidFill>
                <a:latin typeface="DBI"/>
                <a:cs typeface="DBI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Klik for at redigere undertiteltypografien i masteren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437636" y="4148536"/>
            <a:ext cx="4170279" cy="132283"/>
          </a:xfrm>
        </p:spPr>
        <p:txBody>
          <a:bodyPr/>
          <a:lstStyle>
            <a:lvl1pPr>
              <a:defRPr sz="1050"/>
            </a:lvl1pPr>
          </a:lstStyle>
          <a:p>
            <a:endParaRPr lang="da-DK" dirty="0"/>
          </a:p>
        </p:txBody>
      </p:sp>
      <p:pic>
        <p:nvPicPr>
          <p:cNvPr id="8" name="Billede 7" descr="pp_logo.png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2" y="1073508"/>
            <a:ext cx="1700054" cy="294837"/>
          </a:xfrm>
          <a:prstGeom prst="rect">
            <a:avLst/>
          </a:prstGeom>
        </p:spPr>
      </p:pic>
      <p:sp>
        <p:nvSpPr>
          <p:cNvPr id="12" name="Tekstfelt 11"/>
          <p:cNvSpPr txBox="1"/>
          <p:nvPr userDrawn="1"/>
        </p:nvSpPr>
        <p:spPr>
          <a:xfrm>
            <a:off x="430032" y="1558443"/>
            <a:ext cx="20460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spc="100" dirty="0" err="1">
                <a:latin typeface="DBI"/>
              </a:rPr>
              <a:t>www.dbi.edu</a:t>
            </a:r>
            <a:endParaRPr lang="da-DK" sz="900" spc="100" dirty="0">
              <a:latin typeface="DBI"/>
            </a:endParaRPr>
          </a:p>
        </p:txBody>
      </p:sp>
      <p:sp>
        <p:nvSpPr>
          <p:cNvPr id="13" name="Rektangel 12"/>
          <p:cNvSpPr/>
          <p:nvPr userDrawn="1"/>
        </p:nvSpPr>
        <p:spPr>
          <a:xfrm>
            <a:off x="283744" y="216142"/>
            <a:ext cx="1189024" cy="337722"/>
          </a:xfrm>
          <a:prstGeom prst="rect">
            <a:avLst/>
          </a:prstGeom>
          <a:solidFill>
            <a:srgbClr val="A0D5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97729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1963239"/>
            <a:ext cx="8256768" cy="2723122"/>
          </a:xfrm>
        </p:spPr>
        <p:txBody>
          <a:bodyPr/>
          <a:lstStyle/>
          <a:p>
            <a:pPr lvl="0"/>
            <a:r>
              <a:rPr lang="da-DK"/>
              <a:t>Klik for at redigere typografi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</p:txBody>
      </p:sp>
    </p:spTree>
    <p:extLst>
      <p:ext uri="{BB962C8B-B14F-4D97-AF65-F5344CB8AC3E}">
        <p14:creationId xmlns:p14="http://schemas.microsoft.com/office/powerpoint/2010/main" val="2028070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1963239"/>
            <a:ext cx="3949016" cy="2723122"/>
          </a:xfrm>
        </p:spPr>
        <p:txBody>
          <a:bodyPr/>
          <a:lstStyle/>
          <a:p>
            <a:pPr lvl="0"/>
            <a:r>
              <a:rPr lang="da-DK"/>
              <a:t>Klik for at redigere typografi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</p:txBody>
      </p:sp>
      <p:sp>
        <p:nvSpPr>
          <p:cNvPr id="10" name="Pladsholder til billede 9"/>
          <p:cNvSpPr>
            <a:spLocks noGrp="1"/>
          </p:cNvSpPr>
          <p:nvPr>
            <p:ph type="pic" sz="quarter" idx="14"/>
          </p:nvPr>
        </p:nvSpPr>
        <p:spPr>
          <a:xfrm>
            <a:off x="4568824" y="639762"/>
            <a:ext cx="3933825" cy="3851275"/>
          </a:xfrm>
        </p:spPr>
        <p:txBody>
          <a:bodyPr/>
          <a:lstStyle/>
          <a:p>
            <a:r>
              <a:rPr lang="da-DK"/>
              <a:t>Klik på ikonet for at tilføje et billede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08820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4581700"/>
            <a:ext cx="8256768" cy="185563"/>
          </a:xfrm>
        </p:spPr>
        <p:txBody>
          <a:bodyPr>
            <a:normAutofit/>
          </a:bodyPr>
          <a:lstStyle>
            <a:lvl1pPr>
              <a:defRPr sz="1400" i="1"/>
            </a:lvl1pPr>
          </a:lstStyle>
          <a:p>
            <a:pPr lvl="0"/>
            <a:r>
              <a:rPr lang="da-DK"/>
              <a:t>Klik for at redigere typografi i masteren</a:t>
            </a:r>
          </a:p>
        </p:txBody>
      </p:sp>
      <p:sp>
        <p:nvSpPr>
          <p:cNvPr id="10" name="Pladsholder til billede 9"/>
          <p:cNvSpPr>
            <a:spLocks noGrp="1"/>
          </p:cNvSpPr>
          <p:nvPr>
            <p:ph type="pic" sz="quarter" idx="14"/>
          </p:nvPr>
        </p:nvSpPr>
        <p:spPr>
          <a:xfrm>
            <a:off x="641350" y="639762"/>
            <a:ext cx="7861299" cy="3851275"/>
          </a:xfrm>
        </p:spPr>
        <p:txBody>
          <a:bodyPr/>
          <a:lstStyle/>
          <a:p>
            <a:r>
              <a:rPr lang="da-DK"/>
              <a:t>Klik på ikonet for at tilføje et billede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474229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1998557" y="1410965"/>
            <a:ext cx="5997363" cy="2053595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300" spc="100">
                <a:latin typeface="DBI"/>
                <a:cs typeface="DBI"/>
              </a:defRPr>
            </a:lvl1pPr>
          </a:lstStyle>
          <a:p>
            <a:pPr lvl="0"/>
            <a:r>
              <a:rPr lang="da-DK"/>
              <a:t>Klik for at redigere typografi i masteren</a:t>
            </a:r>
          </a:p>
        </p:txBody>
      </p:sp>
      <p:sp>
        <p:nvSpPr>
          <p:cNvPr id="3" name="Bue 2"/>
          <p:cNvSpPr/>
          <p:nvPr userDrawn="1"/>
        </p:nvSpPr>
        <p:spPr>
          <a:xfrm>
            <a:off x="1090632" y="1295400"/>
            <a:ext cx="405342" cy="405342"/>
          </a:xfrm>
          <a:prstGeom prst="arc">
            <a:avLst>
              <a:gd name="adj1" fmla="val 21584760"/>
              <a:gd name="adj2" fmla="val 5387171"/>
            </a:avLst>
          </a:prstGeom>
          <a:noFill/>
          <a:ln w="444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Bue 8"/>
          <p:cNvSpPr/>
          <p:nvPr userDrawn="1"/>
        </p:nvSpPr>
        <p:spPr>
          <a:xfrm>
            <a:off x="868382" y="1295400"/>
            <a:ext cx="405342" cy="405342"/>
          </a:xfrm>
          <a:prstGeom prst="arc">
            <a:avLst>
              <a:gd name="adj1" fmla="val 21584760"/>
              <a:gd name="adj2" fmla="val 5387171"/>
            </a:avLst>
          </a:prstGeom>
          <a:noFill/>
          <a:ln w="444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cxnSp>
        <p:nvCxnSpPr>
          <p:cNvPr id="10" name="Lige forbindelse 9"/>
          <p:cNvCxnSpPr/>
          <p:nvPr userDrawn="1"/>
        </p:nvCxnSpPr>
        <p:spPr>
          <a:xfrm flipH="1">
            <a:off x="1086558" y="1503680"/>
            <a:ext cx="799432" cy="1382042"/>
          </a:xfrm>
          <a:prstGeom prst="line">
            <a:avLst/>
          </a:prstGeom>
          <a:ln w="12700" cmpd="sng"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83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031813" y="1631468"/>
            <a:ext cx="7080374" cy="1762858"/>
          </a:xfrm>
          <a:ln>
            <a:noFill/>
          </a:ln>
        </p:spPr>
        <p:txBody>
          <a:bodyPr>
            <a:noAutofit/>
          </a:bodyPr>
          <a:lstStyle>
            <a:lvl1pPr algn="ctr">
              <a:lnSpc>
                <a:spcPct val="90000"/>
              </a:lnSpc>
              <a:defRPr sz="5400" u="sng" spc="0">
                <a:latin typeface="Caslon_Becker_Graphique"/>
                <a:cs typeface="Caslon_Becker_Graphique"/>
              </a:defRPr>
            </a:lvl1pPr>
          </a:lstStyle>
          <a:p>
            <a:r>
              <a:rPr lang="da-DK"/>
              <a:t>Klik for at redigere i masteren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614971"/>
            <a:ext cx="6400800" cy="357590"/>
          </a:xfrm>
        </p:spPr>
        <p:txBody>
          <a:bodyPr>
            <a:normAutofit/>
          </a:bodyPr>
          <a:lstStyle>
            <a:lvl1pPr marL="0" indent="0" algn="ctr">
              <a:buNone/>
              <a:defRPr sz="1600" spc="100">
                <a:solidFill>
                  <a:schemeClr val="tx1"/>
                </a:solidFill>
                <a:latin typeface="DBI"/>
                <a:cs typeface="DBI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Klik for at redigere undertiteltypografien i masteren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437636" y="4148536"/>
            <a:ext cx="4170279" cy="132283"/>
          </a:xfrm>
        </p:spPr>
        <p:txBody>
          <a:bodyPr/>
          <a:lstStyle>
            <a:lvl1pPr>
              <a:defRPr sz="1050"/>
            </a:lvl1pPr>
          </a:lstStyle>
          <a:p>
            <a:endParaRPr lang="da-DK" dirty="0"/>
          </a:p>
        </p:txBody>
      </p:sp>
      <p:pic>
        <p:nvPicPr>
          <p:cNvPr id="8" name="Billede 7" descr="pp_logo.png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2" y="1073508"/>
            <a:ext cx="1700054" cy="294837"/>
          </a:xfrm>
          <a:prstGeom prst="rect">
            <a:avLst/>
          </a:prstGeom>
        </p:spPr>
      </p:pic>
      <p:sp>
        <p:nvSpPr>
          <p:cNvPr id="13" name="Rektangel 12"/>
          <p:cNvSpPr/>
          <p:nvPr userDrawn="1"/>
        </p:nvSpPr>
        <p:spPr>
          <a:xfrm>
            <a:off x="283744" y="216142"/>
            <a:ext cx="1189024" cy="337722"/>
          </a:xfrm>
          <a:prstGeom prst="rect">
            <a:avLst/>
          </a:prstGeom>
          <a:solidFill>
            <a:srgbClr val="B58B7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Tekstfelt 8"/>
          <p:cNvSpPr txBox="1"/>
          <p:nvPr userDrawn="1"/>
        </p:nvSpPr>
        <p:spPr>
          <a:xfrm>
            <a:off x="430032" y="1558443"/>
            <a:ext cx="20460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spc="100" dirty="0" err="1">
                <a:latin typeface="DBI"/>
              </a:rPr>
              <a:t>www.dbi.edu</a:t>
            </a:r>
            <a:endParaRPr lang="da-DK" sz="900" spc="100" dirty="0">
              <a:latin typeface="DBI"/>
            </a:endParaRPr>
          </a:p>
        </p:txBody>
      </p:sp>
    </p:spTree>
    <p:extLst>
      <p:ext uri="{BB962C8B-B14F-4D97-AF65-F5344CB8AC3E}">
        <p14:creationId xmlns:p14="http://schemas.microsoft.com/office/powerpoint/2010/main" val="1189088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1963239"/>
            <a:ext cx="8256768" cy="2723122"/>
          </a:xfrm>
        </p:spPr>
        <p:txBody>
          <a:bodyPr/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</p:spTree>
    <p:extLst>
      <p:ext uri="{BB962C8B-B14F-4D97-AF65-F5344CB8AC3E}">
        <p14:creationId xmlns:p14="http://schemas.microsoft.com/office/powerpoint/2010/main" val="1309551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1963239"/>
            <a:ext cx="3949016" cy="2723122"/>
          </a:xfrm>
        </p:spPr>
        <p:txBody>
          <a:bodyPr/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  <p:sp>
        <p:nvSpPr>
          <p:cNvPr id="10" name="Pladsholder til billede 9"/>
          <p:cNvSpPr>
            <a:spLocks noGrp="1"/>
          </p:cNvSpPr>
          <p:nvPr>
            <p:ph type="pic" sz="quarter" idx="14"/>
          </p:nvPr>
        </p:nvSpPr>
        <p:spPr>
          <a:xfrm>
            <a:off x="4568824" y="639762"/>
            <a:ext cx="3933825" cy="3851275"/>
          </a:xfrm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188885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4581700"/>
            <a:ext cx="8256768" cy="185563"/>
          </a:xfrm>
        </p:spPr>
        <p:txBody>
          <a:bodyPr>
            <a:normAutofit/>
          </a:bodyPr>
          <a:lstStyle>
            <a:lvl1pPr>
              <a:defRPr sz="1400" i="1"/>
            </a:lvl1pPr>
          </a:lstStyle>
          <a:p>
            <a:pPr lvl="0"/>
            <a:r>
              <a:rPr lang="da-DK" dirty="0"/>
              <a:t>Klik for at redigere teksttypografierne i masteren</a:t>
            </a:r>
          </a:p>
        </p:txBody>
      </p:sp>
      <p:sp>
        <p:nvSpPr>
          <p:cNvPr id="10" name="Pladsholder til billede 9"/>
          <p:cNvSpPr>
            <a:spLocks noGrp="1"/>
          </p:cNvSpPr>
          <p:nvPr>
            <p:ph type="pic" sz="quarter" idx="14"/>
          </p:nvPr>
        </p:nvSpPr>
        <p:spPr>
          <a:xfrm>
            <a:off x="641350" y="639762"/>
            <a:ext cx="7861299" cy="3851275"/>
          </a:xfrm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76723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1998557" y="1410965"/>
            <a:ext cx="5997363" cy="2053595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300" spc="100">
                <a:latin typeface="DBI"/>
                <a:cs typeface="DBI"/>
              </a:defRPr>
            </a:lvl1pPr>
          </a:lstStyle>
          <a:p>
            <a:pPr lvl="0"/>
            <a:r>
              <a:rPr lang="da-DK" dirty="0"/>
              <a:t>Klik for at redigere teksttypografierne i masteren</a:t>
            </a:r>
          </a:p>
        </p:txBody>
      </p:sp>
      <p:sp>
        <p:nvSpPr>
          <p:cNvPr id="3" name="Bue 2"/>
          <p:cNvSpPr/>
          <p:nvPr userDrawn="1"/>
        </p:nvSpPr>
        <p:spPr>
          <a:xfrm>
            <a:off x="1090632" y="1295400"/>
            <a:ext cx="405342" cy="405342"/>
          </a:xfrm>
          <a:prstGeom prst="arc">
            <a:avLst>
              <a:gd name="adj1" fmla="val 21584760"/>
              <a:gd name="adj2" fmla="val 5387171"/>
            </a:avLst>
          </a:prstGeom>
          <a:noFill/>
          <a:ln w="444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Bue 8"/>
          <p:cNvSpPr/>
          <p:nvPr userDrawn="1"/>
        </p:nvSpPr>
        <p:spPr>
          <a:xfrm>
            <a:off x="868382" y="1295400"/>
            <a:ext cx="405342" cy="405342"/>
          </a:xfrm>
          <a:prstGeom prst="arc">
            <a:avLst>
              <a:gd name="adj1" fmla="val 21584760"/>
              <a:gd name="adj2" fmla="val 5387171"/>
            </a:avLst>
          </a:prstGeom>
          <a:noFill/>
          <a:ln w="444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cxnSp>
        <p:nvCxnSpPr>
          <p:cNvPr id="10" name="Lige forbindelse 9"/>
          <p:cNvCxnSpPr/>
          <p:nvPr userDrawn="1"/>
        </p:nvCxnSpPr>
        <p:spPr>
          <a:xfrm flipH="1">
            <a:off x="1086558" y="1503680"/>
            <a:ext cx="799432" cy="1382042"/>
          </a:xfrm>
          <a:prstGeom prst="line">
            <a:avLst/>
          </a:prstGeom>
          <a:ln w="12700" cmpd="sng"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3624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031813" y="1631468"/>
            <a:ext cx="7080374" cy="1762858"/>
          </a:xfrm>
          <a:ln>
            <a:noFill/>
          </a:ln>
        </p:spPr>
        <p:txBody>
          <a:bodyPr>
            <a:noAutofit/>
          </a:bodyPr>
          <a:lstStyle>
            <a:lvl1pPr algn="ctr">
              <a:lnSpc>
                <a:spcPct val="90000"/>
              </a:lnSpc>
              <a:defRPr sz="5400" u="sng" spc="0">
                <a:latin typeface="Caslon_Becker_Graphique"/>
                <a:cs typeface="Caslon_Becker_Graphique"/>
              </a:defRPr>
            </a:lvl1pPr>
          </a:lstStyle>
          <a:p>
            <a:r>
              <a:rPr lang="da-DK"/>
              <a:t>Klik for at redigere i masteren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614971"/>
            <a:ext cx="6400800" cy="357590"/>
          </a:xfrm>
        </p:spPr>
        <p:txBody>
          <a:bodyPr>
            <a:normAutofit/>
          </a:bodyPr>
          <a:lstStyle>
            <a:lvl1pPr marL="0" indent="0" algn="ctr">
              <a:buNone/>
              <a:defRPr sz="1600" spc="100">
                <a:solidFill>
                  <a:schemeClr val="tx1"/>
                </a:solidFill>
                <a:latin typeface="DBI"/>
                <a:cs typeface="DBI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Klik for at redigere undertiteltypografien i masteren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437636" y="4148536"/>
            <a:ext cx="4170279" cy="132283"/>
          </a:xfrm>
        </p:spPr>
        <p:txBody>
          <a:bodyPr/>
          <a:lstStyle>
            <a:lvl1pPr>
              <a:defRPr sz="1050"/>
            </a:lvl1pPr>
          </a:lstStyle>
          <a:p>
            <a:endParaRPr lang="da-DK" dirty="0"/>
          </a:p>
        </p:txBody>
      </p:sp>
      <p:pic>
        <p:nvPicPr>
          <p:cNvPr id="8" name="Billede 7" descr="pp_logo.png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2" y="1073508"/>
            <a:ext cx="1700054" cy="294837"/>
          </a:xfrm>
          <a:prstGeom prst="rect">
            <a:avLst/>
          </a:prstGeom>
        </p:spPr>
      </p:pic>
      <p:sp>
        <p:nvSpPr>
          <p:cNvPr id="13" name="Rektangel 12"/>
          <p:cNvSpPr/>
          <p:nvPr userDrawn="1"/>
        </p:nvSpPr>
        <p:spPr>
          <a:xfrm>
            <a:off x="283744" y="216142"/>
            <a:ext cx="1189024" cy="337722"/>
          </a:xfrm>
          <a:prstGeom prst="rect">
            <a:avLst/>
          </a:prstGeom>
          <a:solidFill>
            <a:srgbClr val="15A2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Tekstfelt 8"/>
          <p:cNvSpPr txBox="1"/>
          <p:nvPr userDrawn="1"/>
        </p:nvSpPr>
        <p:spPr>
          <a:xfrm>
            <a:off x="430032" y="1558443"/>
            <a:ext cx="20460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spc="100" dirty="0" err="1">
                <a:latin typeface="DBI"/>
              </a:rPr>
              <a:t>www.dbi.edu</a:t>
            </a:r>
            <a:endParaRPr lang="da-DK" sz="900" spc="100" dirty="0">
              <a:latin typeface="DBI"/>
            </a:endParaRPr>
          </a:p>
        </p:txBody>
      </p:sp>
    </p:spTree>
    <p:extLst>
      <p:ext uri="{BB962C8B-B14F-4D97-AF65-F5344CB8AC3E}">
        <p14:creationId xmlns:p14="http://schemas.microsoft.com/office/powerpoint/2010/main" val="3204496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1963239"/>
            <a:ext cx="8256768" cy="2723122"/>
          </a:xfrm>
        </p:spPr>
        <p:txBody>
          <a:bodyPr/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</p:spTree>
    <p:extLst>
      <p:ext uri="{BB962C8B-B14F-4D97-AF65-F5344CB8AC3E}">
        <p14:creationId xmlns:p14="http://schemas.microsoft.com/office/powerpoint/2010/main" val="1917139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1963239"/>
            <a:ext cx="3949016" cy="2723122"/>
          </a:xfrm>
        </p:spPr>
        <p:txBody>
          <a:bodyPr/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  <p:sp>
        <p:nvSpPr>
          <p:cNvPr id="10" name="Pladsholder til billede 9"/>
          <p:cNvSpPr>
            <a:spLocks noGrp="1"/>
          </p:cNvSpPr>
          <p:nvPr>
            <p:ph type="pic" sz="quarter" idx="14"/>
          </p:nvPr>
        </p:nvSpPr>
        <p:spPr>
          <a:xfrm>
            <a:off x="4568824" y="639762"/>
            <a:ext cx="3933825" cy="3851275"/>
          </a:xfrm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17387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4581700"/>
            <a:ext cx="8256768" cy="185563"/>
          </a:xfrm>
        </p:spPr>
        <p:txBody>
          <a:bodyPr>
            <a:normAutofit/>
          </a:bodyPr>
          <a:lstStyle>
            <a:lvl1pPr>
              <a:defRPr sz="1400" i="1"/>
            </a:lvl1pPr>
          </a:lstStyle>
          <a:p>
            <a:pPr lvl="0"/>
            <a:r>
              <a:rPr lang="da-DK" dirty="0"/>
              <a:t>Klik for at redigere teksttypografierne i masteren</a:t>
            </a:r>
          </a:p>
        </p:txBody>
      </p:sp>
      <p:sp>
        <p:nvSpPr>
          <p:cNvPr id="10" name="Pladsholder til billede 9"/>
          <p:cNvSpPr>
            <a:spLocks noGrp="1"/>
          </p:cNvSpPr>
          <p:nvPr>
            <p:ph type="pic" sz="quarter" idx="14"/>
          </p:nvPr>
        </p:nvSpPr>
        <p:spPr>
          <a:xfrm>
            <a:off x="641350" y="639762"/>
            <a:ext cx="7861299" cy="3851275"/>
          </a:xfrm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1226066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1998557" y="1410965"/>
            <a:ext cx="5997363" cy="2053595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300" spc="100">
                <a:latin typeface="DBI"/>
                <a:cs typeface="DBI"/>
              </a:defRPr>
            </a:lvl1pPr>
          </a:lstStyle>
          <a:p>
            <a:pPr lvl="0"/>
            <a:r>
              <a:rPr lang="da-DK" dirty="0"/>
              <a:t>Klik for at redigere teksttypografierne i masteren</a:t>
            </a:r>
          </a:p>
        </p:txBody>
      </p:sp>
      <p:sp>
        <p:nvSpPr>
          <p:cNvPr id="3" name="Bue 2"/>
          <p:cNvSpPr/>
          <p:nvPr userDrawn="1"/>
        </p:nvSpPr>
        <p:spPr>
          <a:xfrm>
            <a:off x="1090632" y="1295400"/>
            <a:ext cx="405342" cy="405342"/>
          </a:xfrm>
          <a:prstGeom prst="arc">
            <a:avLst>
              <a:gd name="adj1" fmla="val 21584760"/>
              <a:gd name="adj2" fmla="val 5387171"/>
            </a:avLst>
          </a:prstGeom>
          <a:noFill/>
          <a:ln w="444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Bue 8"/>
          <p:cNvSpPr/>
          <p:nvPr userDrawn="1"/>
        </p:nvSpPr>
        <p:spPr>
          <a:xfrm>
            <a:off x="868382" y="1295400"/>
            <a:ext cx="405342" cy="405342"/>
          </a:xfrm>
          <a:prstGeom prst="arc">
            <a:avLst>
              <a:gd name="adj1" fmla="val 21584760"/>
              <a:gd name="adj2" fmla="val 5387171"/>
            </a:avLst>
          </a:prstGeom>
          <a:noFill/>
          <a:ln w="444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cxnSp>
        <p:nvCxnSpPr>
          <p:cNvPr id="10" name="Lige forbindelse 9"/>
          <p:cNvCxnSpPr/>
          <p:nvPr userDrawn="1"/>
        </p:nvCxnSpPr>
        <p:spPr>
          <a:xfrm flipH="1">
            <a:off x="1086558" y="1503680"/>
            <a:ext cx="799432" cy="1382042"/>
          </a:xfrm>
          <a:prstGeom prst="line">
            <a:avLst/>
          </a:prstGeom>
          <a:ln w="12700" cmpd="sng"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72954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031813" y="1631468"/>
            <a:ext cx="7080374" cy="1762858"/>
          </a:xfrm>
          <a:ln>
            <a:noFill/>
          </a:ln>
        </p:spPr>
        <p:txBody>
          <a:bodyPr>
            <a:noAutofit/>
          </a:bodyPr>
          <a:lstStyle>
            <a:lvl1pPr algn="ctr">
              <a:lnSpc>
                <a:spcPct val="90000"/>
              </a:lnSpc>
              <a:defRPr sz="5400" u="sng" spc="0">
                <a:latin typeface="Caslon_Becker_Graphique"/>
                <a:cs typeface="Caslon_Becker_Graphique"/>
              </a:defRPr>
            </a:lvl1pPr>
          </a:lstStyle>
          <a:p>
            <a:r>
              <a:rPr lang="da-DK"/>
              <a:t>Klik for at redigere i masteren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614971"/>
            <a:ext cx="6400800" cy="357590"/>
          </a:xfrm>
        </p:spPr>
        <p:txBody>
          <a:bodyPr>
            <a:normAutofit/>
          </a:bodyPr>
          <a:lstStyle>
            <a:lvl1pPr marL="0" indent="0" algn="ctr">
              <a:buNone/>
              <a:defRPr sz="1600" spc="100">
                <a:solidFill>
                  <a:schemeClr val="tx1"/>
                </a:solidFill>
                <a:latin typeface="DBI"/>
                <a:cs typeface="DBI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Klik for at redigere undertiteltypografien i masteren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437636" y="4148536"/>
            <a:ext cx="4170279" cy="132283"/>
          </a:xfrm>
        </p:spPr>
        <p:txBody>
          <a:bodyPr/>
          <a:lstStyle>
            <a:lvl1pPr>
              <a:defRPr sz="1050"/>
            </a:lvl1pPr>
          </a:lstStyle>
          <a:p>
            <a:endParaRPr lang="da-DK" dirty="0"/>
          </a:p>
        </p:txBody>
      </p:sp>
      <p:pic>
        <p:nvPicPr>
          <p:cNvPr id="8" name="Billede 7" descr="pp_logo.png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2" y="1073508"/>
            <a:ext cx="1700054" cy="294837"/>
          </a:xfrm>
          <a:prstGeom prst="rect">
            <a:avLst/>
          </a:prstGeom>
        </p:spPr>
      </p:pic>
      <p:sp>
        <p:nvSpPr>
          <p:cNvPr id="13" name="Rektangel 12"/>
          <p:cNvSpPr/>
          <p:nvPr userDrawn="1"/>
        </p:nvSpPr>
        <p:spPr>
          <a:xfrm>
            <a:off x="283744" y="216142"/>
            <a:ext cx="1189024" cy="337722"/>
          </a:xfrm>
          <a:prstGeom prst="rect">
            <a:avLst/>
          </a:prstGeom>
          <a:solidFill>
            <a:srgbClr val="110B5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Tekstfelt 8"/>
          <p:cNvSpPr txBox="1"/>
          <p:nvPr userDrawn="1"/>
        </p:nvSpPr>
        <p:spPr>
          <a:xfrm>
            <a:off x="430032" y="1558443"/>
            <a:ext cx="20460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spc="100" dirty="0" err="1">
                <a:latin typeface="DBI"/>
              </a:rPr>
              <a:t>www.dbi.edu</a:t>
            </a:r>
            <a:endParaRPr lang="da-DK" sz="900" spc="100" dirty="0">
              <a:latin typeface="DBI"/>
            </a:endParaRPr>
          </a:p>
        </p:txBody>
      </p:sp>
    </p:spTree>
    <p:extLst>
      <p:ext uri="{BB962C8B-B14F-4D97-AF65-F5344CB8AC3E}">
        <p14:creationId xmlns:p14="http://schemas.microsoft.com/office/powerpoint/2010/main" val="760480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1963239"/>
            <a:ext cx="8256768" cy="2723122"/>
          </a:xfrm>
        </p:spPr>
        <p:txBody>
          <a:bodyPr/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</p:spTree>
    <p:extLst>
      <p:ext uri="{BB962C8B-B14F-4D97-AF65-F5344CB8AC3E}">
        <p14:creationId xmlns:p14="http://schemas.microsoft.com/office/powerpoint/2010/main" val="26065089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1963239"/>
            <a:ext cx="3949016" cy="2723122"/>
          </a:xfrm>
        </p:spPr>
        <p:txBody>
          <a:bodyPr/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  <p:sp>
        <p:nvSpPr>
          <p:cNvPr id="10" name="Pladsholder til billede 9"/>
          <p:cNvSpPr>
            <a:spLocks noGrp="1"/>
          </p:cNvSpPr>
          <p:nvPr>
            <p:ph type="pic" sz="quarter" idx="14"/>
          </p:nvPr>
        </p:nvSpPr>
        <p:spPr>
          <a:xfrm>
            <a:off x="4568824" y="639762"/>
            <a:ext cx="3933825" cy="3851275"/>
          </a:xfrm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7692364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4581700"/>
            <a:ext cx="8256768" cy="185563"/>
          </a:xfrm>
        </p:spPr>
        <p:txBody>
          <a:bodyPr>
            <a:normAutofit/>
          </a:bodyPr>
          <a:lstStyle>
            <a:lvl1pPr>
              <a:defRPr sz="1400" i="1"/>
            </a:lvl1pPr>
          </a:lstStyle>
          <a:p>
            <a:pPr lvl="0"/>
            <a:r>
              <a:rPr lang="da-DK" dirty="0"/>
              <a:t>Klik for at redigere teksttypografierne i masteren</a:t>
            </a:r>
          </a:p>
        </p:txBody>
      </p:sp>
      <p:sp>
        <p:nvSpPr>
          <p:cNvPr id="10" name="Pladsholder til billede 9"/>
          <p:cNvSpPr>
            <a:spLocks noGrp="1"/>
          </p:cNvSpPr>
          <p:nvPr>
            <p:ph type="pic" sz="quarter" idx="14"/>
          </p:nvPr>
        </p:nvSpPr>
        <p:spPr>
          <a:xfrm>
            <a:off x="641350" y="639762"/>
            <a:ext cx="7861299" cy="3851275"/>
          </a:xfrm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905998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1998557" y="1410965"/>
            <a:ext cx="5997363" cy="2053595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300" spc="100">
                <a:latin typeface="DBI"/>
                <a:cs typeface="DBI"/>
              </a:defRPr>
            </a:lvl1pPr>
          </a:lstStyle>
          <a:p>
            <a:pPr lvl="0"/>
            <a:r>
              <a:rPr lang="da-DK" dirty="0"/>
              <a:t>Klik for at redigere teksttypografierne i masteren</a:t>
            </a:r>
          </a:p>
        </p:txBody>
      </p:sp>
      <p:sp>
        <p:nvSpPr>
          <p:cNvPr id="3" name="Bue 2"/>
          <p:cNvSpPr/>
          <p:nvPr userDrawn="1"/>
        </p:nvSpPr>
        <p:spPr>
          <a:xfrm>
            <a:off x="1090632" y="1295400"/>
            <a:ext cx="405342" cy="405342"/>
          </a:xfrm>
          <a:prstGeom prst="arc">
            <a:avLst>
              <a:gd name="adj1" fmla="val 21584760"/>
              <a:gd name="adj2" fmla="val 5387171"/>
            </a:avLst>
          </a:prstGeom>
          <a:noFill/>
          <a:ln w="444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Bue 8"/>
          <p:cNvSpPr/>
          <p:nvPr userDrawn="1"/>
        </p:nvSpPr>
        <p:spPr>
          <a:xfrm>
            <a:off x="868382" y="1295400"/>
            <a:ext cx="405342" cy="405342"/>
          </a:xfrm>
          <a:prstGeom prst="arc">
            <a:avLst>
              <a:gd name="adj1" fmla="val 21584760"/>
              <a:gd name="adj2" fmla="val 5387171"/>
            </a:avLst>
          </a:prstGeom>
          <a:noFill/>
          <a:ln w="444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cxnSp>
        <p:nvCxnSpPr>
          <p:cNvPr id="10" name="Lige forbindelse 9"/>
          <p:cNvCxnSpPr/>
          <p:nvPr userDrawn="1"/>
        </p:nvCxnSpPr>
        <p:spPr>
          <a:xfrm flipH="1">
            <a:off x="1086558" y="1503680"/>
            <a:ext cx="799432" cy="1382042"/>
          </a:xfrm>
          <a:prstGeom prst="line">
            <a:avLst/>
          </a:prstGeom>
          <a:ln w="12700" cmpd="sng"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32907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031813" y="1631468"/>
            <a:ext cx="7080374" cy="1762858"/>
          </a:xfrm>
          <a:ln>
            <a:noFill/>
          </a:ln>
        </p:spPr>
        <p:txBody>
          <a:bodyPr>
            <a:noAutofit/>
          </a:bodyPr>
          <a:lstStyle>
            <a:lvl1pPr algn="ctr">
              <a:lnSpc>
                <a:spcPct val="90000"/>
              </a:lnSpc>
              <a:defRPr sz="5400" u="sng" spc="0">
                <a:latin typeface="Caslon_Becker_Graphique"/>
                <a:cs typeface="Caslon_Becker_Graphique"/>
              </a:defRPr>
            </a:lvl1pPr>
          </a:lstStyle>
          <a:p>
            <a:r>
              <a:rPr lang="da-DK"/>
              <a:t>Klik for at redigere i masteren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614971"/>
            <a:ext cx="6400800" cy="357590"/>
          </a:xfrm>
        </p:spPr>
        <p:txBody>
          <a:bodyPr>
            <a:normAutofit/>
          </a:bodyPr>
          <a:lstStyle>
            <a:lvl1pPr marL="0" indent="0" algn="ctr">
              <a:buNone/>
              <a:defRPr sz="1600" spc="100">
                <a:solidFill>
                  <a:schemeClr val="tx1"/>
                </a:solidFill>
                <a:latin typeface="DBI"/>
                <a:cs typeface="DBI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Klik for at redigere undertiteltypografien i masteren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437636" y="4148536"/>
            <a:ext cx="4170279" cy="132283"/>
          </a:xfrm>
        </p:spPr>
        <p:txBody>
          <a:bodyPr/>
          <a:lstStyle>
            <a:lvl1pPr>
              <a:defRPr sz="1050"/>
            </a:lvl1pPr>
          </a:lstStyle>
          <a:p>
            <a:endParaRPr lang="da-DK" dirty="0"/>
          </a:p>
        </p:txBody>
      </p:sp>
      <p:pic>
        <p:nvPicPr>
          <p:cNvPr id="8" name="Billede 7" descr="pp_logo.png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2" y="1073508"/>
            <a:ext cx="1700054" cy="294837"/>
          </a:xfrm>
          <a:prstGeom prst="rect">
            <a:avLst/>
          </a:prstGeom>
        </p:spPr>
      </p:pic>
      <p:sp>
        <p:nvSpPr>
          <p:cNvPr id="9" name="Tekstfelt 8"/>
          <p:cNvSpPr txBox="1"/>
          <p:nvPr userDrawn="1"/>
        </p:nvSpPr>
        <p:spPr>
          <a:xfrm>
            <a:off x="430032" y="1558443"/>
            <a:ext cx="20460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spc="100" dirty="0" err="1">
                <a:latin typeface="DBI"/>
              </a:rPr>
              <a:t>www.dbi.edu</a:t>
            </a:r>
            <a:endParaRPr lang="da-DK" sz="900" spc="100" dirty="0">
              <a:latin typeface="DBI"/>
            </a:endParaRPr>
          </a:p>
        </p:txBody>
      </p:sp>
      <p:pic>
        <p:nvPicPr>
          <p:cNvPr id="4" name="Billede 3" descr="pp_marmor.png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307" y="190060"/>
            <a:ext cx="1192274" cy="388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929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1963239"/>
            <a:ext cx="8256768" cy="2723122"/>
          </a:xfrm>
        </p:spPr>
        <p:txBody>
          <a:bodyPr/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</p:spTree>
    <p:extLst>
      <p:ext uri="{BB962C8B-B14F-4D97-AF65-F5344CB8AC3E}">
        <p14:creationId xmlns:p14="http://schemas.microsoft.com/office/powerpoint/2010/main" val="20778783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1963239"/>
            <a:ext cx="3949016" cy="2723122"/>
          </a:xfrm>
        </p:spPr>
        <p:txBody>
          <a:bodyPr/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  <p:sp>
        <p:nvSpPr>
          <p:cNvPr id="10" name="Pladsholder til billede 9"/>
          <p:cNvSpPr>
            <a:spLocks noGrp="1"/>
          </p:cNvSpPr>
          <p:nvPr>
            <p:ph type="pic" sz="quarter" idx="14"/>
          </p:nvPr>
        </p:nvSpPr>
        <p:spPr>
          <a:xfrm>
            <a:off x="4568824" y="639762"/>
            <a:ext cx="3933825" cy="3851275"/>
          </a:xfrm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73969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430032" y="4581700"/>
            <a:ext cx="8256768" cy="185563"/>
          </a:xfrm>
        </p:spPr>
        <p:txBody>
          <a:bodyPr>
            <a:normAutofit/>
          </a:bodyPr>
          <a:lstStyle>
            <a:lvl1pPr>
              <a:defRPr sz="1400" i="1"/>
            </a:lvl1pPr>
          </a:lstStyle>
          <a:p>
            <a:pPr lvl="0"/>
            <a:r>
              <a:rPr lang="da-DK" dirty="0"/>
              <a:t>Klik for at redigere teksttypografierne i masteren</a:t>
            </a:r>
          </a:p>
        </p:txBody>
      </p:sp>
      <p:sp>
        <p:nvSpPr>
          <p:cNvPr id="10" name="Pladsholder til billede 9"/>
          <p:cNvSpPr>
            <a:spLocks noGrp="1"/>
          </p:cNvSpPr>
          <p:nvPr>
            <p:ph type="pic" sz="quarter" idx="14"/>
          </p:nvPr>
        </p:nvSpPr>
        <p:spPr>
          <a:xfrm>
            <a:off x="641350" y="639762"/>
            <a:ext cx="7861299" cy="3851275"/>
          </a:xfrm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68030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1998557" y="1410965"/>
            <a:ext cx="5997363" cy="2053595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300" spc="100">
                <a:latin typeface="DBI"/>
                <a:cs typeface="DBI"/>
              </a:defRPr>
            </a:lvl1pPr>
          </a:lstStyle>
          <a:p>
            <a:pPr lvl="0"/>
            <a:r>
              <a:rPr lang="da-DK" dirty="0"/>
              <a:t>Klik for at redigere teksttypografierne i masteren</a:t>
            </a:r>
          </a:p>
        </p:txBody>
      </p:sp>
      <p:sp>
        <p:nvSpPr>
          <p:cNvPr id="3" name="Bue 2"/>
          <p:cNvSpPr/>
          <p:nvPr userDrawn="1"/>
        </p:nvSpPr>
        <p:spPr>
          <a:xfrm>
            <a:off x="1090632" y="1295400"/>
            <a:ext cx="405342" cy="405342"/>
          </a:xfrm>
          <a:prstGeom prst="arc">
            <a:avLst>
              <a:gd name="adj1" fmla="val 21584760"/>
              <a:gd name="adj2" fmla="val 5387171"/>
            </a:avLst>
          </a:prstGeom>
          <a:noFill/>
          <a:ln w="444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Bue 8"/>
          <p:cNvSpPr/>
          <p:nvPr userDrawn="1"/>
        </p:nvSpPr>
        <p:spPr>
          <a:xfrm>
            <a:off x="868382" y="1295400"/>
            <a:ext cx="405342" cy="405342"/>
          </a:xfrm>
          <a:prstGeom prst="arc">
            <a:avLst>
              <a:gd name="adj1" fmla="val 21584760"/>
              <a:gd name="adj2" fmla="val 5387171"/>
            </a:avLst>
          </a:prstGeom>
          <a:noFill/>
          <a:ln w="444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cxnSp>
        <p:nvCxnSpPr>
          <p:cNvPr id="10" name="Lige forbindelse 9"/>
          <p:cNvCxnSpPr/>
          <p:nvPr userDrawn="1"/>
        </p:nvCxnSpPr>
        <p:spPr>
          <a:xfrm flipH="1">
            <a:off x="1086558" y="1503680"/>
            <a:ext cx="799432" cy="1382042"/>
          </a:xfrm>
          <a:prstGeom prst="line">
            <a:avLst/>
          </a:prstGeom>
          <a:ln w="12700" cmpd="sng"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921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9" Type="http://schemas.microsoft.com/office/2007/relationships/hdphoto" Target="../media/hdphoto3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D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/>
        </p:nvSpPr>
        <p:spPr>
          <a:xfrm>
            <a:off x="641350" y="641350"/>
            <a:ext cx="7861300" cy="3860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43616" y="1091189"/>
            <a:ext cx="6190642" cy="486956"/>
          </a:xfrm>
          <a:prstGeom prst="rect">
            <a:avLst/>
          </a:prstGeom>
          <a:ln w="31750" cmpd="sng">
            <a:solidFill>
              <a:schemeClr val="tx1"/>
            </a:solidFill>
          </a:ln>
        </p:spPr>
        <p:txBody>
          <a:bodyPr vert="horz" lIns="129540" tIns="45720" rIns="91440" bIns="45720" rtlCol="0" anchor="ctr">
            <a:normAutofit/>
          </a:bodyPr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30032" y="1963239"/>
            <a:ext cx="8256768" cy="280534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1790734" y="366250"/>
            <a:ext cx="4170279" cy="13228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 kern="900" spc="100">
                <a:solidFill>
                  <a:schemeClr val="tx1"/>
                </a:solidFill>
                <a:latin typeface="DBI"/>
                <a:cs typeface="DBI"/>
              </a:defRPr>
            </a:lvl1pPr>
          </a:lstStyle>
          <a:p>
            <a:endParaRPr lang="da-DK" dirty="0"/>
          </a:p>
        </p:txBody>
      </p:sp>
      <p:pic>
        <p:nvPicPr>
          <p:cNvPr id="8" name="Billede 7" descr="pp_logo.png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2" y="317544"/>
            <a:ext cx="935074" cy="16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50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61" r:id="rId4"/>
    <p:sldLayoutId id="2147483662" r:id="rId5"/>
  </p:sldLayoutIdLst>
  <p:txStyles>
    <p:titleStyle>
      <a:lvl1pPr algn="l" defTabSz="457200" rtl="0" eaLnBrk="1" latinLnBrk="0" hangingPunct="1">
        <a:spcBef>
          <a:spcPct val="0"/>
        </a:spcBef>
        <a:buNone/>
        <a:defRPr sz="2400" kern="1200" spc="100">
          <a:solidFill>
            <a:schemeClr val="tx1"/>
          </a:solidFill>
          <a:latin typeface="DBI"/>
          <a:ea typeface="+mj-ea"/>
          <a:cs typeface="DBI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800" kern="1200">
          <a:solidFill>
            <a:schemeClr val="tx1"/>
          </a:solidFill>
          <a:latin typeface="Georgia"/>
          <a:ea typeface="+mn-ea"/>
          <a:cs typeface="Georgia"/>
        </a:defRPr>
      </a:lvl1pPr>
      <a:lvl2pPr marL="722313" indent="-306388" algn="l" defTabSz="457200" rtl="0" eaLnBrk="1" latinLnBrk="0" hangingPunct="1">
        <a:spcBef>
          <a:spcPct val="20000"/>
        </a:spcBef>
        <a:buFont typeface="Lucida Grande"/>
        <a:buChar char="—"/>
        <a:defRPr sz="1800" kern="1200">
          <a:solidFill>
            <a:schemeClr val="tx1"/>
          </a:solidFill>
          <a:latin typeface="Georgia"/>
          <a:ea typeface="+mn-ea"/>
          <a:cs typeface="Georgia"/>
        </a:defRPr>
      </a:lvl2pPr>
      <a:lvl3pPr marL="1039813" indent="-261938" algn="l" defTabSz="457200" rtl="0" eaLnBrk="1" latinLnBrk="0" hangingPunct="1">
        <a:spcBef>
          <a:spcPct val="20000"/>
        </a:spcBef>
        <a:buFont typeface="Lucida Grande"/>
        <a:buChar char="—"/>
        <a:defRPr sz="1400" kern="1200">
          <a:solidFill>
            <a:schemeClr val="tx1"/>
          </a:solidFill>
          <a:latin typeface="Georgia"/>
          <a:ea typeface="+mn-ea"/>
          <a:cs typeface="Georgia"/>
        </a:defRPr>
      </a:lvl3pPr>
      <a:lvl4pPr marL="1193800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chemeClr val="tx1"/>
          </a:solidFill>
          <a:latin typeface="Georgia"/>
          <a:ea typeface="+mn-ea"/>
          <a:cs typeface="Georgia"/>
        </a:defRPr>
      </a:lvl4pPr>
      <a:lvl5pPr marL="1609725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chemeClr val="tx1"/>
          </a:solidFill>
          <a:latin typeface="Georgia"/>
          <a:ea typeface="+mn-ea"/>
          <a:cs typeface="Georg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B58B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/>
        </p:nvSpPr>
        <p:spPr>
          <a:xfrm>
            <a:off x="641350" y="641350"/>
            <a:ext cx="7861300" cy="3860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43616" y="1091189"/>
            <a:ext cx="6190642" cy="486956"/>
          </a:xfrm>
          <a:prstGeom prst="rect">
            <a:avLst/>
          </a:prstGeom>
          <a:ln w="31750" cmpd="sng">
            <a:solidFill>
              <a:schemeClr val="tx1"/>
            </a:solidFill>
          </a:ln>
        </p:spPr>
        <p:txBody>
          <a:bodyPr vert="horz" lIns="129540" tIns="45720" rIns="91440" bIns="45720" rtlCol="0" anchor="ctr">
            <a:normAutofit/>
          </a:bodyPr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30032" y="1963239"/>
            <a:ext cx="8256768" cy="280534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1790734" y="366250"/>
            <a:ext cx="4170279" cy="13228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 kern="900" spc="100">
                <a:solidFill>
                  <a:schemeClr val="tx1"/>
                </a:solidFill>
                <a:latin typeface="DBI"/>
                <a:cs typeface="DBI"/>
              </a:defRPr>
            </a:lvl1pPr>
          </a:lstStyle>
          <a:p>
            <a:endParaRPr lang="da-DK" dirty="0"/>
          </a:p>
        </p:txBody>
      </p:sp>
      <p:pic>
        <p:nvPicPr>
          <p:cNvPr id="8" name="Billede 7" descr="pp_logo.png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2" y="317544"/>
            <a:ext cx="935074" cy="16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587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</p:sldLayoutIdLst>
  <p:txStyles>
    <p:titleStyle>
      <a:lvl1pPr algn="l" defTabSz="457200" rtl="0" eaLnBrk="1" latinLnBrk="0" hangingPunct="1">
        <a:spcBef>
          <a:spcPct val="0"/>
        </a:spcBef>
        <a:buNone/>
        <a:defRPr sz="2400" kern="1200" spc="100">
          <a:solidFill>
            <a:schemeClr val="tx1"/>
          </a:solidFill>
          <a:latin typeface="DBI"/>
          <a:ea typeface="+mj-ea"/>
          <a:cs typeface="DBI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800" kern="1200">
          <a:solidFill>
            <a:schemeClr val="tx1"/>
          </a:solidFill>
          <a:latin typeface="Georgia"/>
          <a:ea typeface="+mn-ea"/>
          <a:cs typeface="Georgia"/>
        </a:defRPr>
      </a:lvl1pPr>
      <a:lvl2pPr marL="722313" indent="-306388" algn="l" defTabSz="457200" rtl="0" eaLnBrk="1" latinLnBrk="0" hangingPunct="1">
        <a:spcBef>
          <a:spcPct val="20000"/>
        </a:spcBef>
        <a:buFont typeface="Lucida Grande"/>
        <a:buChar char="—"/>
        <a:defRPr sz="1800" kern="1200">
          <a:solidFill>
            <a:schemeClr val="tx1"/>
          </a:solidFill>
          <a:latin typeface="Georgia"/>
          <a:ea typeface="+mn-ea"/>
          <a:cs typeface="Georgia"/>
        </a:defRPr>
      </a:lvl2pPr>
      <a:lvl3pPr marL="1039813" indent="-261938" algn="l" defTabSz="457200" rtl="0" eaLnBrk="1" latinLnBrk="0" hangingPunct="1">
        <a:spcBef>
          <a:spcPct val="20000"/>
        </a:spcBef>
        <a:buFont typeface="Lucida Grande"/>
        <a:buChar char="—"/>
        <a:defRPr sz="1400" kern="1200">
          <a:solidFill>
            <a:schemeClr val="tx1"/>
          </a:solidFill>
          <a:latin typeface="Georgia"/>
          <a:ea typeface="+mn-ea"/>
          <a:cs typeface="Georgia"/>
        </a:defRPr>
      </a:lvl3pPr>
      <a:lvl4pPr marL="1193800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chemeClr val="tx1"/>
          </a:solidFill>
          <a:latin typeface="Georgia"/>
          <a:ea typeface="+mn-ea"/>
          <a:cs typeface="Georgia"/>
        </a:defRPr>
      </a:lvl4pPr>
      <a:lvl5pPr marL="1609725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chemeClr val="tx1"/>
          </a:solidFill>
          <a:latin typeface="Georgia"/>
          <a:ea typeface="+mn-ea"/>
          <a:cs typeface="Georg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5A2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/>
        </p:nvSpPr>
        <p:spPr>
          <a:xfrm>
            <a:off x="641350" y="641350"/>
            <a:ext cx="7861300" cy="3860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43616" y="1091189"/>
            <a:ext cx="6190642" cy="486956"/>
          </a:xfrm>
          <a:prstGeom prst="rect">
            <a:avLst/>
          </a:prstGeom>
          <a:ln w="31750" cmpd="sng">
            <a:solidFill>
              <a:schemeClr val="tx1"/>
            </a:solidFill>
          </a:ln>
        </p:spPr>
        <p:txBody>
          <a:bodyPr vert="horz" lIns="129540" tIns="45720" rIns="91440" bIns="45720" rtlCol="0" anchor="ctr">
            <a:normAutofit/>
          </a:bodyPr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30032" y="1963239"/>
            <a:ext cx="8256768" cy="280534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1790734" y="366250"/>
            <a:ext cx="4170279" cy="13228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 kern="900" spc="100">
                <a:solidFill>
                  <a:schemeClr val="tx1"/>
                </a:solidFill>
                <a:latin typeface="DBI"/>
                <a:cs typeface="DBI"/>
              </a:defRPr>
            </a:lvl1pPr>
          </a:lstStyle>
          <a:p>
            <a:endParaRPr lang="da-DK" dirty="0"/>
          </a:p>
        </p:txBody>
      </p:sp>
      <p:pic>
        <p:nvPicPr>
          <p:cNvPr id="8" name="Billede 7" descr="pp_logo.png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2" y="317544"/>
            <a:ext cx="935074" cy="16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08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</p:sldLayoutIdLst>
  <p:txStyles>
    <p:titleStyle>
      <a:lvl1pPr algn="l" defTabSz="457200" rtl="0" eaLnBrk="1" latinLnBrk="0" hangingPunct="1">
        <a:spcBef>
          <a:spcPct val="0"/>
        </a:spcBef>
        <a:buNone/>
        <a:defRPr sz="2400" kern="1200" spc="100">
          <a:solidFill>
            <a:schemeClr val="tx1"/>
          </a:solidFill>
          <a:latin typeface="DBI"/>
          <a:ea typeface="+mj-ea"/>
          <a:cs typeface="DBI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800" kern="1200">
          <a:solidFill>
            <a:schemeClr val="tx1"/>
          </a:solidFill>
          <a:latin typeface="Georgia"/>
          <a:ea typeface="+mn-ea"/>
          <a:cs typeface="Georgia"/>
        </a:defRPr>
      </a:lvl1pPr>
      <a:lvl2pPr marL="722313" indent="-306388" algn="l" defTabSz="457200" rtl="0" eaLnBrk="1" latinLnBrk="0" hangingPunct="1">
        <a:spcBef>
          <a:spcPct val="20000"/>
        </a:spcBef>
        <a:buFont typeface="Lucida Grande"/>
        <a:buChar char="—"/>
        <a:defRPr sz="1800" kern="1200">
          <a:solidFill>
            <a:schemeClr val="tx1"/>
          </a:solidFill>
          <a:latin typeface="Georgia"/>
          <a:ea typeface="+mn-ea"/>
          <a:cs typeface="Georgia"/>
        </a:defRPr>
      </a:lvl2pPr>
      <a:lvl3pPr marL="1039813" indent="-261938" algn="l" defTabSz="457200" rtl="0" eaLnBrk="1" latinLnBrk="0" hangingPunct="1">
        <a:spcBef>
          <a:spcPct val="20000"/>
        </a:spcBef>
        <a:buFont typeface="Lucida Grande"/>
        <a:buChar char="—"/>
        <a:defRPr sz="1400" kern="1200">
          <a:solidFill>
            <a:schemeClr val="tx1"/>
          </a:solidFill>
          <a:latin typeface="Georgia"/>
          <a:ea typeface="+mn-ea"/>
          <a:cs typeface="Georgia"/>
        </a:defRPr>
      </a:lvl3pPr>
      <a:lvl4pPr marL="1193800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chemeClr val="tx1"/>
          </a:solidFill>
          <a:latin typeface="Georgia"/>
          <a:ea typeface="+mn-ea"/>
          <a:cs typeface="Georgia"/>
        </a:defRPr>
      </a:lvl4pPr>
      <a:lvl5pPr marL="1609725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chemeClr val="tx1"/>
          </a:solidFill>
          <a:latin typeface="Georgia"/>
          <a:ea typeface="+mn-ea"/>
          <a:cs typeface="Georg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10B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/>
        </p:nvSpPr>
        <p:spPr>
          <a:xfrm>
            <a:off x="641350" y="641350"/>
            <a:ext cx="7861300" cy="3860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43616" y="1091189"/>
            <a:ext cx="6190642" cy="486956"/>
          </a:xfrm>
          <a:prstGeom prst="rect">
            <a:avLst/>
          </a:prstGeom>
          <a:ln w="31750" cmpd="sng">
            <a:solidFill>
              <a:schemeClr val="tx1"/>
            </a:solidFill>
          </a:ln>
        </p:spPr>
        <p:txBody>
          <a:bodyPr vert="horz" lIns="129540" tIns="45720" rIns="91440" bIns="45720" rtlCol="0" anchor="ctr">
            <a:normAutofit/>
          </a:bodyPr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30032" y="1963239"/>
            <a:ext cx="8256768" cy="280534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1790734" y="366250"/>
            <a:ext cx="4170279" cy="13228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 kern="900" spc="100">
                <a:solidFill>
                  <a:schemeClr val="tx1"/>
                </a:solidFill>
                <a:latin typeface="DBI"/>
                <a:cs typeface="DBI"/>
              </a:defRPr>
            </a:lvl1pPr>
          </a:lstStyle>
          <a:p>
            <a:endParaRPr lang="da-DK" dirty="0"/>
          </a:p>
        </p:txBody>
      </p:sp>
      <p:pic>
        <p:nvPicPr>
          <p:cNvPr id="8" name="Billede 7" descr="pp_logo.png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2" y="317544"/>
            <a:ext cx="935074" cy="16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523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</p:sldLayoutIdLst>
  <p:txStyles>
    <p:titleStyle>
      <a:lvl1pPr algn="l" defTabSz="457200" rtl="0" eaLnBrk="1" latinLnBrk="0" hangingPunct="1">
        <a:spcBef>
          <a:spcPct val="0"/>
        </a:spcBef>
        <a:buNone/>
        <a:defRPr sz="2400" kern="1200" spc="100">
          <a:solidFill>
            <a:schemeClr val="tx1"/>
          </a:solidFill>
          <a:latin typeface="DBI"/>
          <a:ea typeface="+mj-ea"/>
          <a:cs typeface="DBI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800" kern="1200">
          <a:solidFill>
            <a:schemeClr val="tx1"/>
          </a:solidFill>
          <a:latin typeface="Georgia"/>
          <a:ea typeface="+mn-ea"/>
          <a:cs typeface="Georgia"/>
        </a:defRPr>
      </a:lvl1pPr>
      <a:lvl2pPr marL="722313" indent="-306388" algn="l" defTabSz="457200" rtl="0" eaLnBrk="1" latinLnBrk="0" hangingPunct="1">
        <a:spcBef>
          <a:spcPct val="20000"/>
        </a:spcBef>
        <a:buFont typeface="Lucida Grande"/>
        <a:buChar char="—"/>
        <a:defRPr sz="1800" kern="1200">
          <a:solidFill>
            <a:schemeClr val="tx1"/>
          </a:solidFill>
          <a:latin typeface="Georgia"/>
          <a:ea typeface="+mn-ea"/>
          <a:cs typeface="Georgia"/>
        </a:defRPr>
      </a:lvl2pPr>
      <a:lvl3pPr marL="1039813" indent="-261938" algn="l" defTabSz="457200" rtl="0" eaLnBrk="1" latinLnBrk="0" hangingPunct="1">
        <a:spcBef>
          <a:spcPct val="20000"/>
        </a:spcBef>
        <a:buFont typeface="Lucida Grande"/>
        <a:buChar char="—"/>
        <a:defRPr sz="1400" kern="1200">
          <a:solidFill>
            <a:schemeClr val="tx1"/>
          </a:solidFill>
          <a:latin typeface="Georgia"/>
          <a:ea typeface="+mn-ea"/>
          <a:cs typeface="Georgia"/>
        </a:defRPr>
      </a:lvl3pPr>
      <a:lvl4pPr marL="1193800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chemeClr val="tx1"/>
          </a:solidFill>
          <a:latin typeface="Georgia"/>
          <a:ea typeface="+mn-ea"/>
          <a:cs typeface="Georgia"/>
        </a:defRPr>
      </a:lvl4pPr>
      <a:lvl5pPr marL="1609725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chemeClr val="tx1"/>
          </a:solidFill>
          <a:latin typeface="Georgia"/>
          <a:ea typeface="+mn-ea"/>
          <a:cs typeface="Georg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/>
        </p:nvSpPr>
        <p:spPr>
          <a:xfrm>
            <a:off x="641350" y="641350"/>
            <a:ext cx="7861300" cy="3860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43616" y="1091189"/>
            <a:ext cx="6190642" cy="486956"/>
          </a:xfrm>
          <a:prstGeom prst="rect">
            <a:avLst/>
          </a:prstGeom>
          <a:ln w="31750" cmpd="sng">
            <a:solidFill>
              <a:schemeClr val="tx1"/>
            </a:solidFill>
          </a:ln>
        </p:spPr>
        <p:txBody>
          <a:bodyPr vert="horz" lIns="129540" tIns="45720" rIns="91440" bIns="45720" rtlCol="0" anchor="ctr">
            <a:normAutofit/>
          </a:bodyPr>
          <a:lstStyle/>
          <a:p>
            <a:r>
              <a:rPr lang="da-DK" dirty="0"/>
              <a:t>KLIK FOR AT REDIGERE I MASTEREN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30032" y="1963239"/>
            <a:ext cx="8256768" cy="280534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1790734" y="366250"/>
            <a:ext cx="4170279" cy="13228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 kern="900" spc="100">
                <a:solidFill>
                  <a:schemeClr val="tx1"/>
                </a:solidFill>
                <a:latin typeface="DBI"/>
                <a:cs typeface="DBI"/>
              </a:defRPr>
            </a:lvl1pPr>
          </a:lstStyle>
          <a:p>
            <a:endParaRPr lang="da-DK" dirty="0"/>
          </a:p>
        </p:txBody>
      </p:sp>
      <p:pic>
        <p:nvPicPr>
          <p:cNvPr id="8" name="Billede 7" descr="pp_logo.png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2" y="317544"/>
            <a:ext cx="935074" cy="16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123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</p:sldLayoutIdLst>
  <p:txStyles>
    <p:titleStyle>
      <a:lvl1pPr algn="l" defTabSz="457200" rtl="0" eaLnBrk="1" latinLnBrk="0" hangingPunct="1">
        <a:spcBef>
          <a:spcPct val="0"/>
        </a:spcBef>
        <a:buNone/>
        <a:defRPr sz="2400" kern="1200" spc="100">
          <a:solidFill>
            <a:schemeClr val="tx1"/>
          </a:solidFill>
          <a:latin typeface="DBI"/>
          <a:ea typeface="+mj-ea"/>
          <a:cs typeface="DBI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800" kern="1200">
          <a:solidFill>
            <a:schemeClr val="tx1"/>
          </a:solidFill>
          <a:latin typeface="Georgia"/>
          <a:ea typeface="+mn-ea"/>
          <a:cs typeface="Georgia"/>
        </a:defRPr>
      </a:lvl1pPr>
      <a:lvl2pPr marL="722313" indent="-306388" algn="l" defTabSz="457200" rtl="0" eaLnBrk="1" latinLnBrk="0" hangingPunct="1">
        <a:spcBef>
          <a:spcPct val="20000"/>
        </a:spcBef>
        <a:buFont typeface="Lucida Grande"/>
        <a:buChar char="—"/>
        <a:defRPr sz="1800" kern="1200">
          <a:solidFill>
            <a:schemeClr val="tx1"/>
          </a:solidFill>
          <a:latin typeface="Georgia"/>
          <a:ea typeface="+mn-ea"/>
          <a:cs typeface="Georgia"/>
        </a:defRPr>
      </a:lvl2pPr>
      <a:lvl3pPr marL="1039813" indent="-261938" algn="l" defTabSz="457200" rtl="0" eaLnBrk="1" latinLnBrk="0" hangingPunct="1">
        <a:spcBef>
          <a:spcPct val="20000"/>
        </a:spcBef>
        <a:buFont typeface="Lucida Grande"/>
        <a:buChar char="—"/>
        <a:defRPr sz="1400" kern="1200">
          <a:solidFill>
            <a:schemeClr val="tx1"/>
          </a:solidFill>
          <a:latin typeface="Georgia"/>
          <a:ea typeface="+mn-ea"/>
          <a:cs typeface="Georgia"/>
        </a:defRPr>
      </a:lvl3pPr>
      <a:lvl4pPr marL="1193800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chemeClr val="tx1"/>
          </a:solidFill>
          <a:latin typeface="Georgia"/>
          <a:ea typeface="+mn-ea"/>
          <a:cs typeface="Georgia"/>
        </a:defRPr>
      </a:lvl4pPr>
      <a:lvl5pPr marL="1609725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chemeClr val="tx1"/>
          </a:solidFill>
          <a:latin typeface="Georgia"/>
          <a:ea typeface="+mn-ea"/>
          <a:cs typeface="Georg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ctrTitle"/>
          </p:nvPr>
        </p:nvSpPr>
        <p:spPr>
          <a:xfrm>
            <a:off x="3538330" y="1631468"/>
            <a:ext cx="4573857" cy="1416532"/>
          </a:xfrm>
        </p:spPr>
        <p:txBody>
          <a:bodyPr/>
          <a:lstStyle/>
          <a:p>
            <a:pPr algn="l"/>
            <a:r>
              <a:rPr lang="da-DK" sz="3600" u="none" dirty="0">
                <a:latin typeface="DBI"/>
              </a:rPr>
              <a:t>Hvordan gik det med økonomien i 2016?</a:t>
            </a:r>
            <a:r>
              <a:rPr lang="da-DK" sz="3600" dirty="0"/>
              <a:t> </a:t>
            </a:r>
          </a:p>
        </p:txBody>
      </p:sp>
      <p:sp>
        <p:nvSpPr>
          <p:cNvPr id="8" name="Pladsholder til tekst 7"/>
          <p:cNvSpPr>
            <a:spLocks noGrp="1"/>
          </p:cNvSpPr>
          <p:nvPr>
            <p:ph type="subTitle" idx="1"/>
          </p:nvPr>
        </p:nvSpPr>
        <p:spPr>
          <a:xfrm>
            <a:off x="1371600" y="3436176"/>
            <a:ext cx="6400800" cy="357590"/>
          </a:xfrm>
        </p:spPr>
        <p:txBody>
          <a:bodyPr/>
          <a:lstStyle/>
          <a:p>
            <a:r>
              <a:rPr lang="da-DK" b="1" dirty="0"/>
              <a:t>                                        Årsmøde 24. april 2017</a:t>
            </a:r>
          </a:p>
        </p:txBody>
      </p:sp>
      <p:pic>
        <p:nvPicPr>
          <p:cNvPr id="4" name="Picture 10" descr="lån penge onli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8065" y="1848061"/>
            <a:ext cx="2174005" cy="19457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0143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/>
          <p:cNvSpPr>
            <a:spLocks noGrp="1"/>
          </p:cNvSpPr>
          <p:nvPr>
            <p:ph type="body" sz="quarter" idx="13"/>
          </p:nvPr>
        </p:nvSpPr>
        <p:spPr>
          <a:xfrm>
            <a:off x="1998557" y="1583243"/>
            <a:ext cx="5997363" cy="2526035"/>
          </a:xfrm>
        </p:spPr>
        <p:txBody>
          <a:bodyPr>
            <a:normAutofit/>
          </a:bodyPr>
          <a:lstStyle/>
          <a:p>
            <a:r>
              <a:rPr lang="da-DK" dirty="0"/>
              <a:t>I 2016 endte vi med et underskud på </a:t>
            </a:r>
          </a:p>
          <a:p>
            <a:endParaRPr lang="da-DK" sz="1000" dirty="0"/>
          </a:p>
          <a:p>
            <a:pPr algn="ctr"/>
            <a:r>
              <a:rPr lang="da-DK" sz="3200" dirty="0">
                <a:solidFill>
                  <a:srgbClr val="FF0000"/>
                </a:solidFill>
                <a:latin typeface="DBI" panose="02000503040000020003" pitchFamily="2" charset="0"/>
              </a:rPr>
              <a:t>88.358 kr</a:t>
            </a:r>
            <a:r>
              <a:rPr lang="da-DK" sz="3200" b="1" dirty="0">
                <a:solidFill>
                  <a:srgbClr val="FF0000"/>
                </a:solidFill>
                <a:latin typeface="DBI" panose="02000503040000020003" pitchFamily="2" charset="0"/>
              </a:rPr>
              <a:t>.</a:t>
            </a:r>
            <a:br>
              <a:rPr lang="da-DK" sz="1400" dirty="0"/>
            </a:br>
            <a:br>
              <a:rPr lang="da-DK" sz="1400" dirty="0"/>
            </a:br>
            <a:r>
              <a:rPr lang="da-DK" dirty="0"/>
              <a:t>Gaveindtægterne blev på 7,3 millioner kr.</a:t>
            </a:r>
          </a:p>
          <a:p>
            <a:endParaRPr lang="da-DK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045642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 dirty="0"/>
          </a:p>
          <a:p>
            <a:r>
              <a:rPr lang="da-DK" dirty="0"/>
              <a:t>   </a:t>
            </a:r>
            <a:r>
              <a:rPr lang="da-DK" b="1" dirty="0"/>
              <a:t>Årsrapport 2016</a:t>
            </a:r>
          </a:p>
        </p:txBody>
      </p:sp>
    </p:spTree>
    <p:extLst>
      <p:ext uri="{BB962C8B-B14F-4D97-AF65-F5344CB8AC3E}">
        <p14:creationId xmlns:p14="http://schemas.microsoft.com/office/powerpoint/2010/main" val="4192909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  </a:t>
            </a:r>
          </a:p>
        </p:txBody>
      </p:sp>
      <p:sp>
        <p:nvSpPr>
          <p:cNvPr id="6" name="Undertitel 5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da-DK" sz="2400" b="1" dirty="0"/>
              <a:t>2016</a:t>
            </a:r>
          </a:p>
        </p:txBody>
      </p:sp>
      <p:sp>
        <p:nvSpPr>
          <p:cNvPr id="4" name="Rektangel 3"/>
          <p:cNvSpPr/>
          <p:nvPr/>
        </p:nvSpPr>
        <p:spPr>
          <a:xfrm>
            <a:off x="1582365" y="2282757"/>
            <a:ext cx="57847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b="1" dirty="0">
                <a:latin typeface="Georgia" pitchFamily="18" charset="0"/>
              </a:rPr>
              <a:t>Indtægter i alt	       	           		       9,9 mio. kr.</a:t>
            </a:r>
          </a:p>
          <a:p>
            <a:endParaRPr lang="da-DK" b="1" dirty="0">
              <a:latin typeface="Georgia" pitchFamily="18" charset="0"/>
            </a:endParaRPr>
          </a:p>
          <a:p>
            <a:pPr>
              <a:tabLst>
                <a:tab pos="4033838" algn="l"/>
                <a:tab pos="4124325" algn="l"/>
                <a:tab pos="5383213" algn="l"/>
              </a:tabLst>
            </a:pPr>
            <a:r>
              <a:rPr lang="da-DK" b="1" dirty="0">
                <a:latin typeface="Georgia" pitchFamily="18" charset="0"/>
              </a:rPr>
              <a:t>Årets resultat før henlæggelser      1.571.676 kr.</a:t>
            </a:r>
          </a:p>
          <a:p>
            <a:pPr>
              <a:tabLst>
                <a:tab pos="4487863" algn="l"/>
              </a:tabLst>
            </a:pPr>
            <a:endParaRPr lang="da-DK" b="1" dirty="0">
              <a:latin typeface="Georgia" pitchFamily="18" charset="0"/>
            </a:endParaRPr>
          </a:p>
          <a:p>
            <a:pPr>
              <a:tabLst>
                <a:tab pos="5383213" algn="l"/>
              </a:tabLst>
            </a:pPr>
            <a:r>
              <a:rPr lang="da-DK" b="1" dirty="0">
                <a:latin typeface="Georgia" pitchFamily="18" charset="0"/>
              </a:rPr>
              <a:t>Årets resultat efter henlæggelser     - </a:t>
            </a:r>
            <a:r>
              <a:rPr lang="da-DK" b="1" dirty="0">
                <a:solidFill>
                  <a:srgbClr val="FF0000"/>
                </a:solidFill>
                <a:latin typeface="Georgia" pitchFamily="18" charset="0"/>
              </a:rPr>
              <a:t>88.358 kr. </a:t>
            </a:r>
          </a:p>
        </p:txBody>
      </p:sp>
      <p:sp>
        <p:nvSpPr>
          <p:cNvPr id="2" name="Rektangel 1"/>
          <p:cNvSpPr/>
          <p:nvPr/>
        </p:nvSpPr>
        <p:spPr>
          <a:xfrm>
            <a:off x="521811" y="1150001"/>
            <a:ext cx="5030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dirty="0">
                <a:latin typeface="DBI"/>
              </a:rPr>
              <a:t>VI ER TAKNEMLIGE!</a:t>
            </a:r>
            <a:endParaRPr lang="da-DK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tekst 4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da-DK" b="1" dirty="0"/>
              <a:t>Hovedtal vedr. gaver</a:t>
            </a:r>
          </a:p>
        </p:txBody>
      </p:sp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784460"/>
              </p:ext>
            </p:extLst>
          </p:nvPr>
        </p:nvGraphicFramePr>
        <p:xfrm>
          <a:off x="1847983" y="652229"/>
          <a:ext cx="5435245" cy="3843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da-DK" b="1" dirty="0"/>
              <a:t>Indtægter i 2016   9,9 mio. kr. </a:t>
            </a:r>
          </a:p>
        </p:txBody>
      </p:sp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1191742"/>
              </p:ext>
            </p:extLst>
          </p:nvPr>
        </p:nvGraphicFramePr>
        <p:xfrm>
          <a:off x="1438741" y="617226"/>
          <a:ext cx="6029924" cy="3819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2400" u="none" dirty="0">
                <a:latin typeface="DBI"/>
              </a:rPr>
              <a:t>  </a:t>
            </a:r>
            <a:br>
              <a:rPr lang="da-DK" sz="2400" u="none" dirty="0">
                <a:latin typeface="DBI"/>
              </a:rPr>
            </a:br>
            <a:r>
              <a:rPr lang="da-DK" sz="2400" u="none" dirty="0">
                <a:latin typeface="DBI"/>
              </a:rPr>
              <a:t>HVOR MANGE STØTTER DBI?</a:t>
            </a:r>
            <a:br>
              <a:rPr lang="da-DK" sz="2800" u="none" dirty="0">
                <a:latin typeface="Caslon Becker Graphique" pitchFamily="2" charset="0"/>
              </a:rPr>
            </a:br>
            <a:endParaRPr lang="da-DK" sz="2800" u="none" dirty="0">
              <a:latin typeface="Caslon Becker Graphique" pitchFamily="2" charset="0"/>
            </a:endParaRPr>
          </a:p>
        </p:txBody>
      </p:sp>
      <p:sp>
        <p:nvSpPr>
          <p:cNvPr id="5" name="Undertitel 4"/>
          <p:cNvSpPr>
            <a:spLocks noGrp="1"/>
          </p:cNvSpPr>
          <p:nvPr>
            <p:ph type="body" sz="quarter" idx="13"/>
          </p:nvPr>
        </p:nvSpPr>
        <p:spPr>
          <a:xfrm>
            <a:off x="1142999" y="1713701"/>
            <a:ext cx="5845629" cy="2481029"/>
          </a:xfrm>
        </p:spPr>
        <p:txBody>
          <a:bodyPr>
            <a:normAutofit/>
          </a:bodyPr>
          <a:lstStyle/>
          <a:p>
            <a:endParaRPr lang="da-DK" sz="2900" b="1" dirty="0">
              <a:latin typeface="Georgia" pitchFamily="18" charset="0"/>
            </a:endParaRPr>
          </a:p>
          <a:p>
            <a:r>
              <a:rPr lang="da-DK" sz="3100" b="1" dirty="0">
                <a:latin typeface="Georgia" pitchFamily="18" charset="0"/>
              </a:rPr>
              <a:t>Givere                 </a:t>
            </a:r>
            <a:r>
              <a:rPr lang="da-DK" sz="3100" b="1" dirty="0">
                <a:latin typeface="Georgia" pitchFamily="18" charset="0"/>
              </a:rPr>
              <a:t>1.664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a-DK" sz="2800" dirty="0">
                <a:latin typeface="Georgia" pitchFamily="18" charset="0"/>
              </a:rPr>
              <a:t>Gavebreve           346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a-DK" sz="2800" dirty="0">
                <a:latin typeface="Georgia" pitchFamily="18" charset="0"/>
              </a:rPr>
              <a:t>BS-aftaler            733</a:t>
            </a:r>
          </a:p>
          <a:p>
            <a:endParaRPr lang="da-DK" sz="4200" b="1" dirty="0">
              <a:latin typeface="Georgia" pitchFamily="18" charset="0"/>
            </a:endParaRPr>
          </a:p>
          <a:p>
            <a:endParaRPr lang="da-D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b="1" dirty="0"/>
              <a:t>Hvornår kom gaverne ind i 2016?</a:t>
            </a:r>
            <a:endParaRPr lang="da-DK" dirty="0"/>
          </a:p>
        </p:txBody>
      </p:sp>
      <p:graphicFrame>
        <p:nvGraphicFramePr>
          <p:cNvPr id="8" name="Diagram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6843227"/>
              </p:ext>
            </p:extLst>
          </p:nvPr>
        </p:nvGraphicFramePr>
        <p:xfrm>
          <a:off x="664420" y="1447799"/>
          <a:ext cx="7532523" cy="2958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43616" y="837564"/>
            <a:ext cx="6190642" cy="486956"/>
          </a:xfrm>
        </p:spPr>
        <p:txBody>
          <a:bodyPr>
            <a:normAutofit/>
          </a:bodyPr>
          <a:lstStyle/>
          <a:p>
            <a:r>
              <a:rPr lang="da-DK" b="1" dirty="0"/>
              <a:t>Udgifter 2016    8,4 mio. kr. </a:t>
            </a:r>
            <a:endParaRPr lang="da-DK" dirty="0"/>
          </a:p>
        </p:txBody>
      </p:sp>
      <p:graphicFrame>
        <p:nvGraphicFramePr>
          <p:cNvPr id="5" name="Diagram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6294738"/>
              </p:ext>
            </p:extLst>
          </p:nvPr>
        </p:nvGraphicFramePr>
        <p:xfrm>
          <a:off x="1624012" y="1524000"/>
          <a:ext cx="6126617" cy="34834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443616" y="938789"/>
            <a:ext cx="6190642" cy="486956"/>
          </a:xfrm>
        </p:spPr>
        <p:txBody>
          <a:bodyPr>
            <a:normAutofit/>
          </a:bodyPr>
          <a:lstStyle/>
          <a:p>
            <a:r>
              <a:rPr lang="da-DK" b="1" dirty="0"/>
              <a:t>FIUC-DK udgifter 2016 </a:t>
            </a:r>
            <a:endParaRPr lang="da-DK" dirty="0"/>
          </a:p>
        </p:txBody>
      </p:sp>
      <p:graphicFrame>
        <p:nvGraphicFramePr>
          <p:cNvPr id="3" name="Tabel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086045"/>
              </p:ext>
            </p:extLst>
          </p:nvPr>
        </p:nvGraphicFramePr>
        <p:xfrm>
          <a:off x="1077154" y="1548896"/>
          <a:ext cx="5716598" cy="29606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44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24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24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24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49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6912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1" u="none" strike="noStrike" dirty="0">
                          <a:effectLst/>
                          <a:latin typeface="Georgia" panose="02040502050405020303" pitchFamily="18" charset="0"/>
                        </a:rPr>
                        <a:t>FIUC-DK  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100" b="1" u="none" strike="noStrike" dirty="0">
                          <a:effectLst/>
                          <a:latin typeface="Georgia" panose="02040502050405020303" pitchFamily="18" charset="0"/>
                        </a:rPr>
                        <a:t>2015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100" b="1" u="none" strike="noStrike" dirty="0">
                          <a:effectLst/>
                          <a:highlight>
                            <a:srgbClr val="FFFF00"/>
                          </a:highlight>
                          <a:latin typeface="Georgia" panose="02040502050405020303" pitchFamily="18" charset="0"/>
                        </a:rPr>
                        <a:t>2016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100" b="1" u="none" strike="noStrike" dirty="0">
                          <a:effectLst/>
                          <a:latin typeface="Georgia" panose="02040502050405020303" pitchFamily="18" charset="0"/>
                        </a:rPr>
                        <a:t>2016</a:t>
                      </a:r>
                      <a:endParaRPr lang="da-DK" sz="1100" b="1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100" b="1" u="none" strike="noStrike" dirty="0">
                          <a:effectLst/>
                          <a:latin typeface="Georgia" panose="02040502050405020303" pitchFamily="18" charset="0"/>
                        </a:rPr>
                        <a:t>2016</a:t>
                      </a:r>
                      <a:endParaRPr lang="da-DK" sz="1100" b="1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912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Udgifter 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Regnskab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100" u="none" strike="noStrike" dirty="0">
                          <a:effectLst/>
                          <a:highlight>
                            <a:srgbClr val="FFFF00"/>
                          </a:highlight>
                          <a:latin typeface="Georgia" panose="02040502050405020303" pitchFamily="18" charset="0"/>
                        </a:rPr>
                        <a:t>Regnskab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Budget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Ændring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Løn lærere (6,3 fuldtidsstillinger)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3.311.885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3.183.048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3.310.800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  127.752 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Rejser- og mødeudgifter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>
                          <a:effectLst/>
                          <a:latin typeface="Georgia" panose="02040502050405020303" pitchFamily="18" charset="0"/>
                        </a:rPr>
                        <a:t>         28.181 </a:t>
                      </a:r>
                      <a:endParaRPr lang="da-DK" sz="1100" b="0" i="0" u="none" strike="noStrike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38.480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40.000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     1.520 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>
                          <a:effectLst/>
                          <a:latin typeface="Georgia" panose="02040502050405020303" pitchFamily="18" charset="0"/>
                        </a:rPr>
                        <a:t>Kost og logi i København</a:t>
                      </a:r>
                      <a:endParaRPr lang="da-DK" sz="1100" b="0" i="0" u="none" strike="noStrike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      271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         -  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  1.000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     1.000 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>
                          <a:effectLst/>
                          <a:latin typeface="Georgia" panose="02040502050405020303" pitchFamily="18" charset="0"/>
                        </a:rPr>
                        <a:t>ATLA og Citrix</a:t>
                      </a:r>
                      <a:endParaRPr lang="da-DK" sz="1100" b="0" i="0" u="none" strike="noStrike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47.122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55.778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55.000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       -778 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>
                          <a:effectLst/>
                          <a:latin typeface="Georgia" panose="02040502050405020303" pitchFamily="18" charset="0"/>
                        </a:rPr>
                        <a:t>Administration</a:t>
                      </a:r>
                      <a:endParaRPr lang="da-DK" sz="1100" b="0" i="0" u="none" strike="noStrike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308.275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239.385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311.610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    72.225 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Censur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>
                          <a:effectLst/>
                          <a:latin typeface="Georgia" panose="02040502050405020303" pitchFamily="18" charset="0"/>
                        </a:rPr>
                        <a:t>         33.993 </a:t>
                      </a:r>
                      <a:endParaRPr lang="da-DK" sz="1100" b="0" i="0" u="none" strike="noStrike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32.138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43.146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    11.008 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>
                          <a:effectLst/>
                          <a:latin typeface="Georgia" panose="02040502050405020303" pitchFamily="18" charset="0"/>
                        </a:rPr>
                        <a:t>Elektronisk eksamen</a:t>
                      </a:r>
                      <a:endParaRPr lang="da-DK" sz="1100" b="0" i="0" u="none" strike="noStrike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a-DK" sz="1000" b="0" i="0" u="none" strike="noStrike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33.623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47.000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    13.377 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>
                          <a:effectLst/>
                          <a:latin typeface="Georgia" panose="02040502050405020303" pitchFamily="18" charset="0"/>
                        </a:rPr>
                        <a:t>Diverse udgifter</a:t>
                      </a:r>
                      <a:endParaRPr lang="da-DK" sz="1100" b="0" i="0" u="none" strike="noStrike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>
                          <a:effectLst/>
                          <a:latin typeface="Georgia" panose="02040502050405020303" pitchFamily="18" charset="0"/>
                        </a:rPr>
                        <a:t>         42.210 </a:t>
                      </a:r>
                      <a:endParaRPr lang="da-DK" sz="1100" b="0" i="0" u="none" strike="noStrike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17.110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   23.459 </a:t>
                      </a:r>
                      <a:endParaRPr lang="da-DK" sz="1100" b="0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     6.349 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I alt </a:t>
                      </a:r>
                      <a:r>
                        <a:rPr lang="da-DK" sz="1100" u="none" strike="noStrike" dirty="0" err="1">
                          <a:effectLst/>
                          <a:latin typeface="Georgia" panose="02040502050405020303" pitchFamily="18" charset="0"/>
                        </a:rPr>
                        <a:t>incl.løn</a:t>
                      </a:r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3.771.937 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3.599.562 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3.832.015 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  232.453 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I alt </a:t>
                      </a:r>
                      <a:r>
                        <a:rPr lang="da-DK" sz="1100" u="none" strike="noStrike" dirty="0" err="1">
                          <a:effectLst/>
                          <a:latin typeface="Georgia" panose="02040502050405020303" pitchFamily="18" charset="0"/>
                        </a:rPr>
                        <a:t>excl.løn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460.052 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highlight>
                            <a:srgbClr val="FFFF00"/>
                          </a:highlight>
                          <a:latin typeface="Georgia" panose="02040502050405020303" pitchFamily="18" charset="0"/>
                        </a:rPr>
                        <a:t>      416.514 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100" u="none" strike="noStrike" dirty="0">
                          <a:effectLst/>
                          <a:latin typeface="Georgia" panose="02040502050405020303" pitchFamily="18" charset="0"/>
                        </a:rPr>
                        <a:t>      521.215 </a:t>
                      </a:r>
                      <a:endParaRPr lang="da-DK" sz="1100" b="1" i="0" u="none" strike="noStrike" dirty="0">
                        <a:solidFill>
                          <a:srgbClr val="000000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000" u="none" strike="noStrike" dirty="0">
                          <a:effectLst/>
                          <a:latin typeface="Georgia" panose="02040502050405020303" pitchFamily="18" charset="0"/>
                        </a:rPr>
                        <a:t>  104.701 </a:t>
                      </a:r>
                      <a:endParaRPr lang="da-DK" sz="1000" b="0" i="0" u="none" strike="noStrike" dirty="0"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a-DK" b="1" dirty="0"/>
              <a:t> </a:t>
            </a:r>
          </a:p>
          <a:p>
            <a:r>
              <a:rPr lang="da-DK" b="1" dirty="0"/>
              <a:t>Budget 2017</a:t>
            </a:r>
          </a:p>
        </p:txBody>
      </p:sp>
    </p:spTree>
    <p:extLst>
      <p:ext uri="{BB962C8B-B14F-4D97-AF65-F5344CB8AC3E}">
        <p14:creationId xmlns:p14="http://schemas.microsoft.com/office/powerpoint/2010/main" val="19636264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da-DK" sz="2000" b="1" dirty="0"/>
              <a:t>Gaver 2011 - 2017</a:t>
            </a:r>
          </a:p>
        </p:txBody>
      </p:sp>
      <p:graphicFrame>
        <p:nvGraphicFramePr>
          <p:cNvPr id="6" name="Diagra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3580455"/>
              </p:ext>
            </p:extLst>
          </p:nvPr>
        </p:nvGraphicFramePr>
        <p:xfrm>
          <a:off x="620256" y="639441"/>
          <a:ext cx="7897091" cy="3849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tekst 4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da-DK" b="1" dirty="0"/>
              <a:t>Et nyt år – 2017 – et nyt behov</a:t>
            </a:r>
          </a:p>
        </p:txBody>
      </p:sp>
      <p:graphicFrame>
        <p:nvGraphicFramePr>
          <p:cNvPr id="4" name="Pladsholder til billede 3"/>
          <p:cNvGraphicFramePr>
            <a:graphicFrameLocks noGrp="1"/>
          </p:cNvGraphicFramePr>
          <p:nvPr>
            <p:ph type="pic" sz="quarter" idx="14"/>
          </p:nvPr>
        </p:nvGraphicFramePr>
        <p:xfrm>
          <a:off x="641350" y="639763"/>
          <a:ext cx="7861300" cy="3851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472806071"/>
              </p:ext>
            </p:extLst>
          </p:nvPr>
        </p:nvGraphicFramePr>
        <p:xfrm>
          <a:off x="2185481" y="953311"/>
          <a:ext cx="4500664" cy="3326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Diagra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062679"/>
              </p:ext>
            </p:extLst>
          </p:nvPr>
        </p:nvGraphicFramePr>
        <p:xfrm>
          <a:off x="1859647" y="884433"/>
          <a:ext cx="4534990" cy="3464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/>
          <p:cNvSpPr>
            <a:spLocks noGrp="1"/>
          </p:cNvSpPr>
          <p:nvPr>
            <p:ph type="body" sz="quarter" idx="13"/>
          </p:nvPr>
        </p:nvSpPr>
        <p:spPr>
          <a:xfrm>
            <a:off x="1998557" y="1410965"/>
            <a:ext cx="5237815" cy="3019145"/>
          </a:xfrm>
        </p:spPr>
        <p:txBody>
          <a:bodyPr>
            <a:normAutofit lnSpcReduction="10000"/>
          </a:bodyPr>
          <a:lstStyle/>
          <a:p>
            <a:pPr algn="ctr"/>
            <a:r>
              <a:rPr lang="da-DK" dirty="0"/>
              <a:t>FRA ALLE OS PÅ DBI:</a:t>
            </a:r>
          </a:p>
          <a:p>
            <a:pPr algn="ctr"/>
            <a:r>
              <a:rPr lang="da-DK" dirty="0"/>
              <a:t>HJERTELIG TAK FOR JERES </a:t>
            </a:r>
          </a:p>
          <a:p>
            <a:pPr algn="ctr"/>
            <a:r>
              <a:rPr lang="da-DK" dirty="0"/>
              <a:t>FORBØN</a:t>
            </a:r>
          </a:p>
          <a:p>
            <a:pPr algn="ctr"/>
            <a:r>
              <a:rPr lang="da-DK" dirty="0"/>
              <a:t>GAVER </a:t>
            </a:r>
          </a:p>
          <a:p>
            <a:pPr algn="ctr"/>
            <a:r>
              <a:rPr lang="da-DK" dirty="0"/>
              <a:t>MEDLEVEN</a:t>
            </a:r>
          </a:p>
          <a:p>
            <a:pPr algn="ctr"/>
            <a:endParaRPr lang="da-DK" dirty="0"/>
          </a:p>
          <a:p>
            <a:pPr algn="ctr"/>
            <a:r>
              <a:rPr lang="da-DK" sz="1600" dirty="0"/>
              <a:t>I ER MED TIL AT UDDANNE                 FREMTIDENS FORKYNDERE!</a:t>
            </a:r>
          </a:p>
        </p:txBody>
      </p:sp>
    </p:spTree>
    <p:extLst>
      <p:ext uri="{BB962C8B-B14F-4D97-AF65-F5344CB8AC3E}">
        <p14:creationId xmlns:p14="http://schemas.microsoft.com/office/powerpoint/2010/main" val="1569619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bi_powerpoin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dbi_powerpoin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dbi_powerpoin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2_dbi_powerpoin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4_dbi_powerpoin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dbi_powerpoint_template</Template>
  <TotalTime>1062</TotalTime>
  <Words>366</Words>
  <Application>Microsoft Office PowerPoint</Application>
  <PresentationFormat>Skærmshow (16:9)</PresentationFormat>
  <Paragraphs>147</Paragraphs>
  <Slides>14</Slides>
  <Notes>12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8</vt:i4>
      </vt:variant>
      <vt:variant>
        <vt:lpstr>Tema</vt:lpstr>
      </vt:variant>
      <vt:variant>
        <vt:i4>5</vt:i4>
      </vt:variant>
      <vt:variant>
        <vt:lpstr>Slidetitler</vt:lpstr>
      </vt:variant>
      <vt:variant>
        <vt:i4>14</vt:i4>
      </vt:variant>
    </vt:vector>
  </HeadingPairs>
  <TitlesOfParts>
    <vt:vector size="27" baseType="lpstr">
      <vt:lpstr>Arial</vt:lpstr>
      <vt:lpstr>Calibri</vt:lpstr>
      <vt:lpstr>Caslon Becker Graphique</vt:lpstr>
      <vt:lpstr>Caslon_Becker_Graphique</vt:lpstr>
      <vt:lpstr>DBI</vt:lpstr>
      <vt:lpstr>Georgia</vt:lpstr>
      <vt:lpstr>Lucida Bright</vt:lpstr>
      <vt:lpstr>Lucida Grande</vt:lpstr>
      <vt:lpstr>dbi_powerpoint_template</vt:lpstr>
      <vt:lpstr>1_dbi_powerpoint_template</vt:lpstr>
      <vt:lpstr>3_dbi_powerpoint_template</vt:lpstr>
      <vt:lpstr>2_dbi_powerpoint_template</vt:lpstr>
      <vt:lpstr>4_dbi_powerpoint_template</vt:lpstr>
      <vt:lpstr>Hvordan gik det med økonomien i 2016? </vt:lpstr>
      <vt:lpstr>PowerPoint-præsentation</vt:lpstr>
      <vt:lpstr>PowerPoint-præsentation</vt:lpstr>
      <vt:lpstr>  </vt:lpstr>
      <vt:lpstr>PowerPoint-præsentation</vt:lpstr>
      <vt:lpstr>PowerPoint-præsentation</vt:lpstr>
      <vt:lpstr>   HVOR MANGE STØTTER DBI? </vt:lpstr>
      <vt:lpstr>Hvornår kom gaverne ind i 2016?</vt:lpstr>
      <vt:lpstr>Udgifter 2016    8,4 mio. kr. </vt:lpstr>
      <vt:lpstr>FIUC-DK udgifter 2016 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Dias nummer 1</dc:title>
  <dc:creator>kh</dc:creator>
  <cp:lastModifiedBy>Ellen Lodahl Pedersen</cp:lastModifiedBy>
  <cp:revision>110</cp:revision>
  <cp:lastPrinted>2017-03-06T12:59:29Z</cp:lastPrinted>
  <dcterms:created xsi:type="dcterms:W3CDTF">2014-01-30T15:57:38Z</dcterms:created>
  <dcterms:modified xsi:type="dcterms:W3CDTF">2017-04-24T11:46:35Z</dcterms:modified>
</cp:coreProperties>
</file>